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0" r:id="rId3"/>
    <p:sldId id="730" r:id="rId4"/>
    <p:sldId id="728" r:id="rId5"/>
    <p:sldId id="716" r:id="rId6"/>
    <p:sldId id="731" r:id="rId7"/>
    <p:sldId id="732" r:id="rId8"/>
    <p:sldId id="733" r:id="rId9"/>
    <p:sldId id="734" r:id="rId10"/>
    <p:sldId id="735" r:id="rId11"/>
    <p:sldId id="736" r:id="rId12"/>
    <p:sldId id="737" r:id="rId13"/>
    <p:sldId id="762" r:id="rId14"/>
    <p:sldId id="763" r:id="rId15"/>
    <p:sldId id="764" r:id="rId16"/>
    <p:sldId id="721" r:id="rId17"/>
    <p:sldId id="723" r:id="rId18"/>
    <p:sldId id="738" r:id="rId19"/>
    <p:sldId id="740" r:id="rId20"/>
    <p:sldId id="739" r:id="rId21"/>
    <p:sldId id="742" r:id="rId22"/>
    <p:sldId id="747" r:id="rId23"/>
    <p:sldId id="743" r:id="rId24"/>
    <p:sldId id="725" r:id="rId25"/>
    <p:sldId id="727" r:id="rId26"/>
    <p:sldId id="768" r:id="rId27"/>
    <p:sldId id="748" r:id="rId28"/>
    <p:sldId id="750" r:id="rId29"/>
    <p:sldId id="758" r:id="rId30"/>
    <p:sldId id="770" r:id="rId31"/>
    <p:sldId id="760" r:id="rId32"/>
    <p:sldId id="761" r:id="rId33"/>
    <p:sldId id="765" r:id="rId34"/>
    <p:sldId id="261" r:id="rId35"/>
    <p:sldId id="262" r:id="rId36"/>
    <p:sldId id="269" r:id="rId37"/>
    <p:sldId id="270" r:id="rId38"/>
    <p:sldId id="271" r:id="rId39"/>
    <p:sldId id="274" r:id="rId40"/>
    <p:sldId id="766" r:id="rId41"/>
    <p:sldId id="76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F65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B9E4D-023D-B245-B83C-173976109F70}" v="2926" dt="2023-02-02T02:49:49.948"/>
    <p1510:client id="{F61E56EE-B741-2645-A737-86D4E8BEF62F}" v="220" dt="2023-01-30T18:13:47.8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9"/>
    <p:restoredTop sz="94769"/>
  </p:normalViewPr>
  <p:slideViewPr>
    <p:cSldViewPr snapToGrid="0">
      <p:cViewPr>
        <p:scale>
          <a:sx n="77" d="100"/>
          <a:sy n="77" d="100"/>
        </p:scale>
        <p:origin x="14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33C5E-FAEB-CE40-A6A2-950E873F7EE8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5ACBE-ABA0-5B46-946E-58206C702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8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9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963-F135-5D42-B876-68AB06E19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F774-EC06-6D5D-099C-82F3E6F3B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9BA96-DA95-5414-D0BD-94CC6816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6E43C-79C1-E555-16C7-EE2748DC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010E3-2A61-8D68-D0CB-D977192D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F16E-E5B1-187A-4FB7-340BB9BD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F105F-99FF-91C7-4B97-649B96921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1C9E-BF06-8FC8-131B-D25F8051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6B478-04E9-AB49-8B4E-0BE2A3BA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5CA2E-6813-C0AD-F788-60C91014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29698-049D-6C70-AA6A-E6FFAB97A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E6B02-70C7-E89D-8A60-DB5EC5747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D31C-7C04-6753-2AE6-B4A2DA03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A28D6-A4E1-06BE-DC36-CEC22ADF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35FE-ADCC-B129-0B06-E417A6F11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3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2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B151-B51C-D058-EDE0-00E859B3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B482-B344-2135-DC8A-2B562027F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233DE-3730-F818-1678-13117E23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1C35-AFC4-A52F-0D28-318D099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7B3CE-3600-D988-A154-5A1FC418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4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29EF-241A-A860-8E91-944BFB26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F35D-ADE9-0E22-9A56-8AEA672D3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1F592-0155-97EE-71E2-265CD5B91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D499A-0643-AA07-0202-5CF7D542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1B519-DBE5-3236-DC4F-C76C94C4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D3D6-A15C-8366-2471-15BFF047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7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CCB7-C9B2-220A-ED7D-D70C601D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C8E68-0509-C8B8-21CB-4B1D03FCF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62E8-CECD-CDFF-EC93-593D56E5D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0CAB3-AEC0-C32D-CEC0-0ACBAB3A9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3F58F-AD49-FFAB-C62E-0B5953BA1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09869-5252-28A0-FE7F-8268EEAB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C2432-C86F-B6D4-DBCF-A5EA7DF4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4DE9A-5282-5328-6741-90BA3E93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944E-9AD3-196B-4CAD-A3F52F2A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C784F-0528-208D-F623-CE00D3EC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A47ED-2843-A140-E72B-0E788B06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65AE6-FB1E-74F1-0652-B577E861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4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BA2F0-0369-53E1-67EC-E5A33493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60BCD-D328-71B6-4131-E8B91430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052A-DD19-968C-DF5A-062C698F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6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83DC-40AC-D30E-9DFC-625ED9E1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BD8D-04BA-652A-D58F-2E1BDBFC8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E6036-860F-5032-CE46-CBE1A4472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04816-2FE4-FDD1-9414-3151AF29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1326F-2C77-7620-2176-161FBAC1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86999-CDC7-0D96-AD8E-B6DCD012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0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4D6-6E4D-E3F0-E7C8-6232D434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F5867-2232-EB6F-DF7E-9767F9325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66664-5BF6-B5EB-0624-E77FA682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C8465-D968-D818-8736-89A9B235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3C2D-95BE-5A2C-0E46-5837A2FB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E7663-CCDD-30CD-CF1B-31C0872C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97279-23B0-38F9-8D38-4A8DB984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CF16F-5A2A-1E92-2C03-6FC5362BA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3F42-AA12-CB6B-9527-1B248ECBC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40892-F0BF-F94D-B6A3-7A1A9EF38262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4FE9-32A4-005A-F773-B302CFB63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C2F4F-7176-0DF8-B94C-30314F44A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ssrm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41.png"/><Relationship Id="rId7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globalcm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5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hyperlink" Target="https://www.3blue1brown.com/topics/linear-algebra" TargetMode="External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6.png"/><Relationship Id="rId5" Type="http://schemas.openxmlformats.org/officeDocument/2006/relationships/image" Target="../media/image65.png"/><Relationship Id="rId10" Type="http://schemas.openxmlformats.org/officeDocument/2006/relationships/image" Target="../media/image73.png"/><Relationship Id="rId4" Type="http://schemas.openxmlformats.org/officeDocument/2006/relationships/image" Target="../media/image64.png"/><Relationship Id="rId9" Type="http://schemas.openxmlformats.org/officeDocument/2006/relationships/image" Target="../media/image75.png"/><Relationship Id="rId1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7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5.png"/><Relationship Id="rId4" Type="http://schemas.openxmlformats.org/officeDocument/2006/relationships/image" Target="../media/image10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B0A9E260-5895-6153-E1A3-597EFF76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15318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9E0-0872-FBD3-5AC4-23EB0E55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272" y="122765"/>
            <a:ext cx="9144000" cy="173606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7F03-7338-274B-5321-8F44B2F2B5C8}"/>
              </a:ext>
            </a:extLst>
          </p:cNvPr>
          <p:cNvSpPr txBox="1"/>
          <p:nvPr/>
        </p:nvSpPr>
        <p:spPr>
          <a:xfrm>
            <a:off x="2576593" y="2228671"/>
            <a:ext cx="73560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Lecture 3: </a:t>
            </a:r>
            <a:r>
              <a:rPr lang="en-US" sz="3600" b="1" i="1" dirty="0">
                <a:latin typeface="Roboto Thin" panose="02000000000000000000" pitchFamily="2" charset="0"/>
                <a:ea typeface="Roboto Thin" panose="02000000000000000000" pitchFamily="2" charset="0"/>
              </a:rPr>
              <a:t>Moment Tensors/ Inverse Methods</a:t>
            </a:r>
          </a:p>
          <a:p>
            <a:pPr algn="ctr"/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1/31/23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7A04-44F8-C7B9-F05E-C90FE7A9D154}"/>
              </a:ext>
            </a:extLst>
          </p:cNvPr>
          <p:cNvSpPr txBox="1"/>
          <p:nvPr/>
        </p:nvSpPr>
        <p:spPr>
          <a:xfrm>
            <a:off x="9837774" y="5422392"/>
            <a:ext cx="272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Ross Maguire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rossrm@illinois.edu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3014 NHB</a:t>
            </a:r>
          </a:p>
        </p:txBody>
      </p:sp>
    </p:spTree>
    <p:extLst>
      <p:ext uri="{BB962C8B-B14F-4D97-AF65-F5344CB8AC3E}">
        <p14:creationId xmlns:p14="http://schemas.microsoft.com/office/powerpoint/2010/main" val="32641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F7FCE-E72D-4DC4-F131-CA885C2C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couple 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8F214-A217-5387-39EC-05D78A1ACAFF}"/>
              </a:ext>
            </a:extLst>
          </p:cNvPr>
          <p:cNvSpPr txBox="1"/>
          <p:nvPr/>
        </p:nvSpPr>
        <p:spPr>
          <a:xfrm>
            <a:off x="845749" y="999226"/>
            <a:ext cx="4145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“double-couple” model for earthquake faulting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0848D-84E3-4E55-07C3-8D5C35116365}"/>
              </a:ext>
            </a:extLst>
          </p:cNvPr>
          <p:cNvSpPr txBox="1"/>
          <p:nvPr/>
        </p:nvSpPr>
        <p:spPr>
          <a:xfrm>
            <a:off x="845749" y="1307003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total force = 0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total torque = 0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we’re good!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5625D-4815-E3E2-3F42-017004E87443}"/>
              </a:ext>
            </a:extLst>
          </p:cNvPr>
          <p:cNvSpPr txBox="1"/>
          <p:nvPr/>
        </p:nvSpPr>
        <p:spPr>
          <a:xfrm>
            <a:off x="841467" y="2087980"/>
            <a:ext cx="276550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earthquakes are often described</a:t>
            </a:r>
          </a:p>
          <a:p>
            <a:r>
              <a:rPr lang="en-US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 “double couple” sources</a:t>
            </a:r>
          </a:p>
        </p:txBody>
      </p:sp>
      <p:pic>
        <p:nvPicPr>
          <p:cNvPr id="6" name="Picture 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EC19A04-9B24-9363-669E-3C4F00B3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8" y="2745848"/>
            <a:ext cx="4400325" cy="2204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59884B-CF4F-4763-CB6D-3213709DCE42}"/>
              </a:ext>
            </a:extLst>
          </p:cNvPr>
          <p:cNvSpPr txBox="1"/>
          <p:nvPr/>
        </p:nvSpPr>
        <p:spPr>
          <a:xfrm>
            <a:off x="6658566" y="2162984"/>
            <a:ext cx="3839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However, due to symmetries there is a duality.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earthquake can be: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right-lateral slip on plane 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left-lateral slip on plane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B9789-024A-7924-8E9E-F56DB52EE054}"/>
              </a:ext>
            </a:extLst>
          </p:cNvPr>
          <p:cNvSpPr txBox="1"/>
          <p:nvPr/>
        </p:nvSpPr>
        <p:spPr>
          <a:xfrm>
            <a:off x="841466" y="5518812"/>
            <a:ext cx="4843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9682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scenarios 1 and 2 produce the same ground motions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91129-36CE-60B0-F1E6-4B16587C4E71}"/>
              </a:ext>
            </a:extLst>
          </p:cNvPr>
          <p:cNvSpPr txBox="1"/>
          <p:nvPr/>
        </p:nvSpPr>
        <p:spPr>
          <a:xfrm>
            <a:off x="1282623" y="4906384"/>
            <a:ext cx="160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28935"/>
                </a:solidFill>
                <a:latin typeface="Century Gothic" panose="020B0502020202020204" pitchFamily="34" charset="0"/>
              </a:rPr>
              <a:t>1</a:t>
            </a:r>
          </a:p>
          <a:p>
            <a:pPr algn="ctr"/>
            <a:r>
              <a:rPr lang="en-US" sz="1000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(right-lateral slip)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C203F-5A9F-A4C4-029D-415398D7BBEF}"/>
              </a:ext>
            </a:extLst>
          </p:cNvPr>
          <p:cNvSpPr txBox="1"/>
          <p:nvPr/>
        </p:nvSpPr>
        <p:spPr>
          <a:xfrm>
            <a:off x="3352630" y="4906384"/>
            <a:ext cx="160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28935"/>
                </a:solidFill>
                <a:latin typeface="Century Gothic" panose="020B0502020202020204" pitchFamily="34" charset="0"/>
              </a:rPr>
              <a:t>2</a:t>
            </a:r>
          </a:p>
          <a:p>
            <a:pPr algn="ctr"/>
            <a:r>
              <a:rPr lang="en-US" sz="1000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(left-lateral slip)</a:t>
            </a:r>
          </a:p>
        </p:txBody>
      </p:sp>
    </p:spTree>
    <p:extLst>
      <p:ext uri="{BB962C8B-B14F-4D97-AF65-F5344CB8AC3E}">
        <p14:creationId xmlns:p14="http://schemas.microsoft.com/office/powerpoint/2010/main" val="140168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95B0-5BB3-8DEA-C3CA-1E0048EA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P-wave first motions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34681B46-3C0F-579F-73B7-1BFC7AE4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23" y="3164655"/>
            <a:ext cx="3225621" cy="3196496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9E28329-0053-4EEA-52CA-113402633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616585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65D74-8131-E067-CA50-AD048C768D77}"/>
              </a:ext>
            </a:extLst>
          </p:cNvPr>
          <p:cNvSpPr txBox="1"/>
          <p:nvPr/>
        </p:nvSpPr>
        <p:spPr>
          <a:xfrm>
            <a:off x="4512971" y="2933823"/>
            <a:ext cx="16007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first motion towards the source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75800EA-1E3E-9ADB-E52B-770AC20E4D9F}"/>
              </a:ext>
            </a:extLst>
          </p:cNvPr>
          <p:cNvSpPr/>
          <p:nvPr/>
        </p:nvSpPr>
        <p:spPr bwMode="auto">
          <a:xfrm>
            <a:off x="7617145" y="2019390"/>
            <a:ext cx="2743200" cy="45720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FD0CE-9EE5-433D-B91B-0A13F4975ED1}"/>
              </a:ext>
            </a:extLst>
          </p:cNvPr>
          <p:cNvSpPr txBox="1"/>
          <p:nvPr/>
        </p:nvSpPr>
        <p:spPr>
          <a:xfrm>
            <a:off x="7617145" y="2094103"/>
            <a:ext cx="2375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direction of wave propagation</a:t>
            </a:r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B2A2AED9-D4E0-7B7F-5CAF-E15E39F32193}"/>
              </a:ext>
            </a:extLst>
          </p:cNvPr>
          <p:cNvSpPr/>
          <p:nvPr/>
        </p:nvSpPr>
        <p:spPr>
          <a:xfrm>
            <a:off x="7927628" y="1179697"/>
            <a:ext cx="1455019" cy="182880"/>
          </a:xfrm>
          <a:prstGeom prst="left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E9E7B-7FFE-84C9-4B60-60D0C47805AB}"/>
              </a:ext>
            </a:extLst>
          </p:cNvPr>
          <p:cNvSpPr txBox="1"/>
          <p:nvPr/>
        </p:nvSpPr>
        <p:spPr>
          <a:xfrm>
            <a:off x="8172288" y="846669"/>
            <a:ext cx="1087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P wave</a:t>
            </a:r>
          </a:p>
          <a:p>
            <a:pPr algn="ctr"/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ground motions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BAA90-D754-D486-897F-11C2AADC11ED}"/>
              </a:ext>
            </a:extLst>
          </p:cNvPr>
          <p:cNvSpPr txBox="1"/>
          <p:nvPr/>
        </p:nvSpPr>
        <p:spPr>
          <a:xfrm>
            <a:off x="2542558" y="1848878"/>
            <a:ext cx="848309" cy="246221"/>
          </a:xfrm>
          <a:prstGeom prst="rect">
            <a:avLst/>
          </a:prstGeom>
          <a:noFill/>
          <a:scene3d>
            <a:camera prst="orthographicFront">
              <a:rot lat="0" lon="0" rev="2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compression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5E242-4BB3-5C50-2AE0-D4473CE9A090}"/>
              </a:ext>
            </a:extLst>
          </p:cNvPr>
          <p:cNvSpPr txBox="1"/>
          <p:nvPr/>
        </p:nvSpPr>
        <p:spPr>
          <a:xfrm>
            <a:off x="3181524" y="1848878"/>
            <a:ext cx="681597" cy="246221"/>
          </a:xfrm>
          <a:prstGeom prst="rect">
            <a:avLst/>
          </a:prstGeom>
          <a:noFill/>
          <a:scene3d>
            <a:camera prst="orthographicFront">
              <a:rot lat="0" lon="0" rev="2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228935"/>
                </a:solidFill>
              </a:rPr>
              <a:t>dilatation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57E1BD-372A-E126-13A8-39EE7F852D69}"/>
              </a:ext>
            </a:extLst>
          </p:cNvPr>
          <p:cNvSpPr txBox="1"/>
          <p:nvPr/>
        </p:nvSpPr>
        <p:spPr>
          <a:xfrm>
            <a:off x="1994062" y="1848878"/>
            <a:ext cx="681597" cy="246221"/>
          </a:xfrm>
          <a:prstGeom prst="rect">
            <a:avLst/>
          </a:prstGeom>
          <a:noFill/>
          <a:scene3d>
            <a:camera prst="orthographicFront">
              <a:rot lat="0" lon="0" rev="2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228935"/>
                </a:solidFill>
              </a:rPr>
              <a:t>dilatation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21CCC-6F01-A07E-6CE4-BD10FE221816}"/>
              </a:ext>
            </a:extLst>
          </p:cNvPr>
          <p:cNvSpPr txBox="1"/>
          <p:nvPr/>
        </p:nvSpPr>
        <p:spPr>
          <a:xfrm>
            <a:off x="4873750" y="1848878"/>
            <a:ext cx="848309" cy="246221"/>
          </a:xfrm>
          <a:prstGeom prst="rect">
            <a:avLst/>
          </a:prstGeom>
          <a:noFill/>
          <a:scene3d>
            <a:camera prst="orthographicFront">
              <a:rot lat="0" lon="0" rev="2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compression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6FF7C6-A02E-4B33-23C6-E2C3D6896138}"/>
              </a:ext>
            </a:extLst>
          </p:cNvPr>
          <p:cNvSpPr txBox="1"/>
          <p:nvPr/>
        </p:nvSpPr>
        <p:spPr>
          <a:xfrm>
            <a:off x="4402254" y="1848878"/>
            <a:ext cx="681597" cy="246221"/>
          </a:xfrm>
          <a:prstGeom prst="rect">
            <a:avLst/>
          </a:prstGeom>
          <a:noFill/>
          <a:scene3d>
            <a:camera prst="orthographicFront">
              <a:rot lat="0" lon="0" rev="2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228935"/>
                </a:solidFill>
              </a:rPr>
              <a:t>dilatation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1B29C-C345-2078-7516-4E3300D4B5D2}"/>
              </a:ext>
            </a:extLst>
          </p:cNvPr>
          <p:cNvSpPr txBox="1"/>
          <p:nvPr/>
        </p:nvSpPr>
        <p:spPr>
          <a:xfrm>
            <a:off x="3688193" y="1848878"/>
            <a:ext cx="848309" cy="246221"/>
          </a:xfrm>
          <a:prstGeom prst="rect">
            <a:avLst/>
          </a:prstGeom>
          <a:noFill/>
          <a:scene3d>
            <a:camera prst="orthographicFront">
              <a:rot lat="0" lon="0" rev="2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compression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35C29-6D38-7934-9F42-AD8C8E0711BA}"/>
              </a:ext>
            </a:extLst>
          </p:cNvPr>
          <p:cNvSpPr txBox="1"/>
          <p:nvPr/>
        </p:nvSpPr>
        <p:spPr>
          <a:xfrm>
            <a:off x="4653108" y="5559764"/>
            <a:ext cx="16007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first motion away from the source</a:t>
            </a:r>
          </a:p>
        </p:txBody>
      </p:sp>
      <p:pic>
        <p:nvPicPr>
          <p:cNvPr id="18" name="Picture 17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31AEF3F4-548C-5415-2EE8-2366EBA88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18"/>
          <a:stretch/>
        </p:blipFill>
        <p:spPr>
          <a:xfrm flipV="1">
            <a:off x="8954018" y="2647883"/>
            <a:ext cx="1126173" cy="83867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86891EE-4D6A-3542-079D-3B385146B745}"/>
              </a:ext>
            </a:extLst>
          </p:cNvPr>
          <p:cNvGrpSpPr/>
          <p:nvPr/>
        </p:nvGrpSpPr>
        <p:grpSpPr>
          <a:xfrm flipH="1">
            <a:off x="7569931" y="3049324"/>
            <a:ext cx="930866" cy="238898"/>
            <a:chOff x="5403906" y="3049324"/>
            <a:chExt cx="930866" cy="2388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76998EC-EAAB-7BB7-71B7-C08B03459CD3}"/>
                </a:ext>
              </a:extLst>
            </p:cNvPr>
            <p:cNvCxnSpPr>
              <a:cxnSpLocks/>
            </p:cNvCxnSpPr>
            <p:nvPr/>
          </p:nvCxnSpPr>
          <p:spPr>
            <a:xfrm>
              <a:off x="5403906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DF1A21-C4DC-368C-AAFF-35A8CD55D701}"/>
                </a:ext>
              </a:extLst>
            </p:cNvPr>
            <p:cNvCxnSpPr>
              <a:cxnSpLocks/>
            </p:cNvCxnSpPr>
            <p:nvPr/>
          </p:nvCxnSpPr>
          <p:spPr>
            <a:xfrm>
              <a:off x="5558822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5A503B-48CC-B689-EF73-920BCE435434}"/>
                </a:ext>
              </a:extLst>
            </p:cNvPr>
            <p:cNvCxnSpPr>
              <a:cxnSpLocks/>
            </p:cNvCxnSpPr>
            <p:nvPr/>
          </p:nvCxnSpPr>
          <p:spPr>
            <a:xfrm>
              <a:off x="5696348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373983-BA1B-9360-BFAA-6F61745063A4}"/>
                </a:ext>
              </a:extLst>
            </p:cNvPr>
            <p:cNvCxnSpPr>
              <a:cxnSpLocks/>
            </p:cNvCxnSpPr>
            <p:nvPr/>
          </p:nvCxnSpPr>
          <p:spPr>
            <a:xfrm>
              <a:off x="5818312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4B272D8-1A3F-9D2D-FE34-F590F4FEC9CC}"/>
                </a:ext>
              </a:extLst>
            </p:cNvPr>
            <p:cNvCxnSpPr>
              <a:cxnSpLocks/>
            </p:cNvCxnSpPr>
            <p:nvPr/>
          </p:nvCxnSpPr>
          <p:spPr>
            <a:xfrm>
              <a:off x="5943480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FC475DE-F21C-77E1-F474-82C53996A28C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30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2AF94EE-155C-5B9F-F0D4-1C431ACD10FD}"/>
                </a:ext>
              </a:extLst>
            </p:cNvPr>
            <p:cNvCxnSpPr>
              <a:cxnSpLocks/>
            </p:cNvCxnSpPr>
            <p:nvPr/>
          </p:nvCxnSpPr>
          <p:spPr>
            <a:xfrm>
              <a:off x="6128828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13EEF2C-2B7F-C235-5DD4-B0AF08BD399A}"/>
                </a:ext>
              </a:extLst>
            </p:cNvPr>
            <p:cNvCxnSpPr>
              <a:cxnSpLocks/>
            </p:cNvCxnSpPr>
            <p:nvPr/>
          </p:nvCxnSpPr>
          <p:spPr>
            <a:xfrm>
              <a:off x="6209602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09EF4A-C703-8F04-382A-627224294781}"/>
                </a:ext>
              </a:extLst>
            </p:cNvPr>
            <p:cNvCxnSpPr>
              <a:cxnSpLocks/>
            </p:cNvCxnSpPr>
            <p:nvPr/>
          </p:nvCxnSpPr>
          <p:spPr>
            <a:xfrm>
              <a:off x="6272989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684C0E-5626-1719-D397-307F4B9E30C8}"/>
                </a:ext>
              </a:extLst>
            </p:cNvPr>
            <p:cNvCxnSpPr>
              <a:cxnSpLocks/>
            </p:cNvCxnSpPr>
            <p:nvPr/>
          </p:nvCxnSpPr>
          <p:spPr>
            <a:xfrm>
              <a:off x="6312577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142C3E-E2E3-95AE-918E-1D1D4B037AD7}"/>
                </a:ext>
              </a:extLst>
            </p:cNvPr>
            <p:cNvCxnSpPr>
              <a:cxnSpLocks/>
            </p:cNvCxnSpPr>
            <p:nvPr/>
          </p:nvCxnSpPr>
          <p:spPr>
            <a:xfrm>
              <a:off x="6334772" y="3049324"/>
              <a:ext cx="0" cy="238898"/>
            </a:xfrm>
            <a:prstGeom prst="line">
              <a:avLst/>
            </a:prstGeom>
            <a:ln w="12700">
              <a:solidFill>
                <a:srgbClr val="22893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4C3A11B-B4B3-90DD-E796-E107D32F4323}"/>
              </a:ext>
            </a:extLst>
          </p:cNvPr>
          <p:cNvCxnSpPr/>
          <p:nvPr/>
        </p:nvCxnSpPr>
        <p:spPr>
          <a:xfrm flipH="1">
            <a:off x="8171283" y="3429000"/>
            <a:ext cx="313164" cy="0"/>
          </a:xfrm>
          <a:prstGeom prst="straightConnector1">
            <a:avLst/>
          </a:prstGeom>
          <a:ln>
            <a:solidFill>
              <a:srgbClr val="22893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A55C8F-C269-00BF-2295-844D435A5DBE}"/>
              </a:ext>
            </a:extLst>
          </p:cNvPr>
          <p:cNvSpPr txBox="1"/>
          <p:nvPr/>
        </p:nvSpPr>
        <p:spPr>
          <a:xfrm>
            <a:off x="8081585" y="3517745"/>
            <a:ext cx="1281120" cy="328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000" dirty="0">
                <a:solidFill>
                  <a:srgbClr val="228935"/>
                </a:solidFill>
              </a:rPr>
              <a:t>initial ground motion</a:t>
            </a:r>
          </a:p>
          <a:p>
            <a:pPr>
              <a:lnSpc>
                <a:spcPts val="900"/>
              </a:lnSpc>
            </a:pPr>
            <a:r>
              <a:rPr lang="en-US" sz="1000" dirty="0">
                <a:solidFill>
                  <a:srgbClr val="228935"/>
                </a:solidFill>
              </a:rPr>
              <a:t>(i.e., “first motion”)</a:t>
            </a:r>
          </a:p>
        </p:txBody>
      </p:sp>
      <p:pic>
        <p:nvPicPr>
          <p:cNvPr id="33" name="Picture 3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52F9348D-815C-7F4B-9B2D-825692AF1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18"/>
          <a:stretch/>
        </p:blipFill>
        <p:spPr>
          <a:xfrm>
            <a:off x="8967144" y="4914434"/>
            <a:ext cx="1126173" cy="83867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A301442-74FC-C40A-A16E-07BEBD85D5E6}"/>
              </a:ext>
            </a:extLst>
          </p:cNvPr>
          <p:cNvCxnSpPr>
            <a:cxnSpLocks/>
          </p:cNvCxnSpPr>
          <p:nvPr/>
        </p:nvCxnSpPr>
        <p:spPr>
          <a:xfrm>
            <a:off x="7597851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4D72CB-3A58-A5E3-6BA8-23A73517FA42}"/>
              </a:ext>
            </a:extLst>
          </p:cNvPr>
          <p:cNvCxnSpPr>
            <a:cxnSpLocks/>
          </p:cNvCxnSpPr>
          <p:nvPr/>
        </p:nvCxnSpPr>
        <p:spPr>
          <a:xfrm>
            <a:off x="7752767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112E13-7FE3-85F0-1159-EC1B0FDEB137}"/>
              </a:ext>
            </a:extLst>
          </p:cNvPr>
          <p:cNvCxnSpPr>
            <a:cxnSpLocks/>
          </p:cNvCxnSpPr>
          <p:nvPr/>
        </p:nvCxnSpPr>
        <p:spPr>
          <a:xfrm>
            <a:off x="7890293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1959C1-151C-2A40-F752-027FC163D056}"/>
              </a:ext>
            </a:extLst>
          </p:cNvPr>
          <p:cNvCxnSpPr>
            <a:cxnSpLocks/>
          </p:cNvCxnSpPr>
          <p:nvPr/>
        </p:nvCxnSpPr>
        <p:spPr>
          <a:xfrm>
            <a:off x="8012257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CAF578-EF04-4C02-4EC1-350AF4E794C3}"/>
              </a:ext>
            </a:extLst>
          </p:cNvPr>
          <p:cNvCxnSpPr>
            <a:cxnSpLocks/>
          </p:cNvCxnSpPr>
          <p:nvPr/>
        </p:nvCxnSpPr>
        <p:spPr>
          <a:xfrm>
            <a:off x="8137425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8D7159-BF40-5404-B948-A6E11D1C47FD}"/>
              </a:ext>
            </a:extLst>
          </p:cNvPr>
          <p:cNvCxnSpPr>
            <a:cxnSpLocks/>
          </p:cNvCxnSpPr>
          <p:nvPr/>
        </p:nvCxnSpPr>
        <p:spPr>
          <a:xfrm>
            <a:off x="8234675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E1A9755-F8F7-FEFB-518F-A5834EF23195}"/>
              </a:ext>
            </a:extLst>
          </p:cNvPr>
          <p:cNvCxnSpPr>
            <a:cxnSpLocks/>
          </p:cNvCxnSpPr>
          <p:nvPr/>
        </p:nvCxnSpPr>
        <p:spPr>
          <a:xfrm>
            <a:off x="8322773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6AE41A-3697-2D66-036D-D3F80AC94DCC}"/>
              </a:ext>
            </a:extLst>
          </p:cNvPr>
          <p:cNvCxnSpPr>
            <a:cxnSpLocks/>
          </p:cNvCxnSpPr>
          <p:nvPr/>
        </p:nvCxnSpPr>
        <p:spPr>
          <a:xfrm>
            <a:off x="8403547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48B57B9-8056-64D8-A61B-169DB12EE966}"/>
              </a:ext>
            </a:extLst>
          </p:cNvPr>
          <p:cNvCxnSpPr>
            <a:cxnSpLocks/>
          </p:cNvCxnSpPr>
          <p:nvPr/>
        </p:nvCxnSpPr>
        <p:spPr>
          <a:xfrm>
            <a:off x="8466934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537BA4D-EFA2-4E00-F67F-33E449597904}"/>
              </a:ext>
            </a:extLst>
          </p:cNvPr>
          <p:cNvCxnSpPr>
            <a:cxnSpLocks/>
          </p:cNvCxnSpPr>
          <p:nvPr/>
        </p:nvCxnSpPr>
        <p:spPr>
          <a:xfrm>
            <a:off x="8506522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FCAEE15-AAAD-136E-F86E-EB61F3AA7635}"/>
              </a:ext>
            </a:extLst>
          </p:cNvPr>
          <p:cNvCxnSpPr>
            <a:cxnSpLocks/>
          </p:cNvCxnSpPr>
          <p:nvPr/>
        </p:nvCxnSpPr>
        <p:spPr>
          <a:xfrm>
            <a:off x="8528717" y="5091343"/>
            <a:ext cx="0" cy="2388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39D3C1-98B4-849A-C86A-9A9911FF5936}"/>
              </a:ext>
            </a:extLst>
          </p:cNvPr>
          <p:cNvCxnSpPr>
            <a:cxnSpLocks/>
          </p:cNvCxnSpPr>
          <p:nvPr/>
        </p:nvCxnSpPr>
        <p:spPr>
          <a:xfrm>
            <a:off x="8199203" y="5471019"/>
            <a:ext cx="3131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F050075-8225-EB85-7F35-7BFB020AE5EA}"/>
              </a:ext>
            </a:extLst>
          </p:cNvPr>
          <p:cNvSpPr txBox="1"/>
          <p:nvPr/>
        </p:nvSpPr>
        <p:spPr>
          <a:xfrm>
            <a:off x="8109505" y="5559764"/>
            <a:ext cx="1281120" cy="328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sz="1000" dirty="0"/>
              <a:t>initial ground motion</a:t>
            </a:r>
          </a:p>
          <a:p>
            <a:pPr>
              <a:lnSpc>
                <a:spcPts val="900"/>
              </a:lnSpc>
            </a:pPr>
            <a:r>
              <a:rPr lang="en-US" sz="1000" dirty="0"/>
              <a:t>(i.e., “first motion”)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F8A9E1-DD6F-7F2B-2E9F-54566C45820B}"/>
              </a:ext>
            </a:extLst>
          </p:cNvPr>
          <p:cNvSpPr txBox="1"/>
          <p:nvPr/>
        </p:nvSpPr>
        <p:spPr>
          <a:xfrm>
            <a:off x="8323576" y="4634309"/>
            <a:ext cx="848309" cy="246221"/>
          </a:xfrm>
          <a:prstGeom prst="rect">
            <a:avLst/>
          </a:prstGeom>
          <a:noFill/>
          <a:scene3d>
            <a:camera prst="orthographicFront">
              <a:rot lat="0" lon="0" rev="2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compression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CEB0C6-47C8-4C65-D37A-B83DCB033840}"/>
              </a:ext>
            </a:extLst>
          </p:cNvPr>
          <p:cNvSpPr txBox="1"/>
          <p:nvPr/>
        </p:nvSpPr>
        <p:spPr>
          <a:xfrm>
            <a:off x="8323576" y="2690196"/>
            <a:ext cx="681597" cy="246221"/>
          </a:xfrm>
          <a:prstGeom prst="rect">
            <a:avLst/>
          </a:prstGeom>
          <a:noFill/>
          <a:scene3d>
            <a:camera prst="orthographicFront">
              <a:rot lat="0" lon="0" rev="2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rgbClr val="228935"/>
                </a:solidFill>
              </a:rPr>
              <a:t>dilatation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10CEBDB-44B2-82C8-3B7E-0B29251709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381" y="702595"/>
            <a:ext cx="5328000" cy="10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3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2FB2-5561-0260-77C0-40A3589B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P-wave first motions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F728CBD-1F8B-CB14-9CCF-073F2483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31" y="1475555"/>
            <a:ext cx="3225621" cy="3196496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8EB54D02-ECF2-30FF-FA22-5B6840C41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5471" y="447675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95FD4-76B3-B5BB-8D07-84254CF179AD}"/>
              </a:ext>
            </a:extLst>
          </p:cNvPr>
          <p:cNvSpPr txBox="1"/>
          <p:nvPr/>
        </p:nvSpPr>
        <p:spPr>
          <a:xfrm>
            <a:off x="4355079" y="1244723"/>
            <a:ext cx="16007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first motion towards the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9DE10A-109A-88F7-8B2E-92DB4C8DEDEB}"/>
              </a:ext>
            </a:extLst>
          </p:cNvPr>
          <p:cNvSpPr txBox="1"/>
          <p:nvPr/>
        </p:nvSpPr>
        <p:spPr>
          <a:xfrm>
            <a:off x="4495216" y="3870664"/>
            <a:ext cx="160078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first motion away from the source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242410-480C-4DDB-D625-CF1B57F21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435" r="54444" b="33474"/>
          <a:stretch/>
        </p:blipFill>
        <p:spPr bwMode="auto">
          <a:xfrm>
            <a:off x="6096000" y="1151344"/>
            <a:ext cx="3708400" cy="3844919"/>
          </a:xfrm>
          <a:prstGeom prst="rect">
            <a:avLst/>
          </a:prstGeom>
          <a:noFill/>
          <a:scene3d>
            <a:camera prst="orthographicFront">
              <a:rot lat="0" lon="0" rev="17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265E68-71A4-C86F-7DE3-1B94A2FCC996}"/>
              </a:ext>
            </a:extLst>
          </p:cNvPr>
          <p:cNvSpPr txBox="1"/>
          <p:nvPr/>
        </p:nvSpPr>
        <p:spPr>
          <a:xfrm>
            <a:off x="8919846" y="1696312"/>
            <a:ext cx="12038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pull towards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66105-29A9-0318-0D35-F4469E72D76E}"/>
              </a:ext>
            </a:extLst>
          </p:cNvPr>
          <p:cNvSpPr txBox="1"/>
          <p:nvPr/>
        </p:nvSpPr>
        <p:spPr>
          <a:xfrm>
            <a:off x="8919846" y="4506526"/>
            <a:ext cx="120380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push away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AD9B5-C161-927D-1D7A-DCA9F8B204A2}"/>
              </a:ext>
            </a:extLst>
          </p:cNvPr>
          <p:cNvSpPr txBox="1"/>
          <p:nvPr/>
        </p:nvSpPr>
        <p:spPr>
          <a:xfrm>
            <a:off x="1959368" y="5296971"/>
            <a:ext cx="757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seismometers in the T quadrant move initially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away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from the earthquake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B72377-80DD-3B57-070C-A568A53EA4E6}"/>
              </a:ext>
            </a:extLst>
          </p:cNvPr>
          <p:cNvSpPr txBox="1"/>
          <p:nvPr/>
        </p:nvSpPr>
        <p:spPr>
          <a:xfrm>
            <a:off x="1959369" y="5621182"/>
            <a:ext cx="733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seismometers in the P quadrant move initially </a:t>
            </a:r>
            <a:r>
              <a:rPr lang="en-US" b="1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towards</a:t>
            </a:r>
            <a:r>
              <a:rPr lang="en-US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earthquake</a:t>
            </a:r>
          </a:p>
        </p:txBody>
      </p:sp>
    </p:spTree>
    <p:extLst>
      <p:ext uri="{BB962C8B-B14F-4D97-AF65-F5344CB8AC3E}">
        <p14:creationId xmlns:p14="http://schemas.microsoft.com/office/powerpoint/2010/main" val="405450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ED42-386A-06F6-E792-0C426F28F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P-wave first motions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0E264DD-ADF9-3D8A-ADB3-C2B2D03C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06" y="674358"/>
            <a:ext cx="5318912" cy="4420651"/>
          </a:xfrm>
          <a:prstGeom prst="rect">
            <a:avLst/>
          </a:prstGeom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392B7A2-C248-539D-C24E-65848FC6C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1561" y="4601442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79F7E499-DFD5-5AEF-26A7-6D891F04FC14}"/>
              </a:ext>
            </a:extLst>
          </p:cNvPr>
          <p:cNvSpPr/>
          <p:nvPr/>
        </p:nvSpPr>
        <p:spPr>
          <a:xfrm>
            <a:off x="5358076" y="2131834"/>
            <a:ext cx="190500" cy="508000"/>
          </a:xfrm>
          <a:prstGeom prst="upArrow">
            <a:avLst/>
          </a:prstGeom>
          <a:noFill/>
          <a:ln w="12700">
            <a:solidFill>
              <a:schemeClr val="tx1"/>
            </a:solidFill>
          </a:ln>
          <a:effectLst/>
          <a:scene3d>
            <a:camera prst="orthographicFront">
              <a:rot lat="0" lon="0" rev="9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9482B363-A30F-0802-28F3-77E770133877}"/>
              </a:ext>
            </a:extLst>
          </p:cNvPr>
          <p:cNvSpPr/>
          <p:nvPr/>
        </p:nvSpPr>
        <p:spPr>
          <a:xfrm>
            <a:off x="6300458" y="2031757"/>
            <a:ext cx="190500" cy="508000"/>
          </a:xfrm>
          <a:prstGeom prst="upArrow">
            <a:avLst/>
          </a:prstGeom>
          <a:noFill/>
          <a:ln w="12700">
            <a:solidFill>
              <a:srgbClr val="228935"/>
            </a:solidFill>
          </a:ln>
          <a:effectLst/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8935"/>
              </a:solidFill>
            </a:endParaRP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B1848409-E087-84FA-77F2-E1D6C581696C}"/>
              </a:ext>
            </a:extLst>
          </p:cNvPr>
          <p:cNvSpPr/>
          <p:nvPr/>
        </p:nvSpPr>
        <p:spPr>
          <a:xfrm>
            <a:off x="4519285" y="3928004"/>
            <a:ext cx="73100" cy="711690"/>
          </a:xfrm>
          <a:prstGeom prst="upArrow">
            <a:avLst/>
          </a:prstGeom>
          <a:noFill/>
          <a:ln w="12700">
            <a:solidFill>
              <a:schemeClr val="tx1"/>
            </a:solidFill>
          </a:ln>
          <a:effectLst/>
          <a:scene3d>
            <a:camera prst="orthographicFront">
              <a:rot lat="0" lon="0" rev="87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7EEDB-3E03-A1C8-80EC-AF378599A706}"/>
              </a:ext>
            </a:extLst>
          </p:cNvPr>
          <p:cNvSpPr txBox="1"/>
          <p:nvPr/>
        </p:nvSpPr>
        <p:spPr>
          <a:xfrm>
            <a:off x="3531263" y="4491660"/>
            <a:ext cx="940899" cy="55611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1200" dirty="0"/>
              <a:t>P wave</a:t>
            </a:r>
          </a:p>
          <a:p>
            <a:pPr algn="ctr">
              <a:lnSpc>
                <a:spcPts val="1240"/>
              </a:lnSpc>
            </a:pPr>
            <a:r>
              <a:rPr lang="en-US" sz="1200" dirty="0"/>
              <a:t>propagation</a:t>
            </a:r>
          </a:p>
          <a:p>
            <a:pPr algn="ctr">
              <a:lnSpc>
                <a:spcPts val="1240"/>
              </a:lnSpc>
            </a:pPr>
            <a:r>
              <a:rPr lang="en-US" sz="1200" dirty="0"/>
              <a:t>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1A606A-0AD4-15F9-634E-24EAD1AABDBE}"/>
              </a:ext>
            </a:extLst>
          </p:cNvPr>
          <p:cNvSpPr txBox="1"/>
          <p:nvPr/>
        </p:nvSpPr>
        <p:spPr>
          <a:xfrm>
            <a:off x="6300458" y="2021123"/>
            <a:ext cx="469900" cy="276999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86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rgbClr val="228935"/>
                </a:solidFill>
                <a:latin typeface="Century Gothic" panose="020B0502020202020204" pitchFamily="34" charset="0"/>
              </a:rPr>
              <a:t>pull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BF6F3-C7A3-52C7-8471-7E6CD1E63C5C}"/>
              </a:ext>
            </a:extLst>
          </p:cNvPr>
          <p:cNvSpPr txBox="1"/>
          <p:nvPr/>
        </p:nvSpPr>
        <p:spPr>
          <a:xfrm>
            <a:off x="5015860" y="2124862"/>
            <a:ext cx="549092" cy="276999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3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latin typeface="Century Gothic" panose="020B0502020202020204" pitchFamily="34" charset="0"/>
              </a:rPr>
              <a:t>push</a:t>
            </a:r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17BFB05A-4F45-C2A4-BDC5-D66BEFC86D31}"/>
              </a:ext>
            </a:extLst>
          </p:cNvPr>
          <p:cNvSpPr/>
          <p:nvPr/>
        </p:nvSpPr>
        <p:spPr>
          <a:xfrm>
            <a:off x="7677876" y="3477492"/>
            <a:ext cx="73100" cy="711690"/>
          </a:xfrm>
          <a:prstGeom prst="upArrow">
            <a:avLst/>
          </a:prstGeom>
          <a:noFill/>
          <a:ln w="12700">
            <a:solidFill>
              <a:srgbClr val="228935"/>
            </a:solidFill>
          </a:ln>
          <a:effectLst/>
          <a:scene3d>
            <a:camera prst="orthographicFront">
              <a:rot lat="0" lon="0" rev="13799999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861A9-BB7B-51FE-5B79-8F4975C12857}"/>
              </a:ext>
            </a:extLst>
          </p:cNvPr>
          <p:cNvSpPr txBox="1"/>
          <p:nvPr/>
        </p:nvSpPr>
        <p:spPr>
          <a:xfrm>
            <a:off x="7982469" y="4045328"/>
            <a:ext cx="940899" cy="55611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1200" dirty="0">
                <a:solidFill>
                  <a:srgbClr val="228935"/>
                </a:solidFill>
              </a:rPr>
              <a:t>P wave</a:t>
            </a:r>
          </a:p>
          <a:p>
            <a:pPr algn="ctr">
              <a:lnSpc>
                <a:spcPts val="1240"/>
              </a:lnSpc>
            </a:pPr>
            <a:r>
              <a:rPr lang="en-US" sz="1200" dirty="0">
                <a:solidFill>
                  <a:srgbClr val="228935"/>
                </a:solidFill>
              </a:rPr>
              <a:t>propagation</a:t>
            </a:r>
          </a:p>
          <a:p>
            <a:pPr algn="ctr">
              <a:lnSpc>
                <a:spcPts val="1240"/>
              </a:lnSpc>
            </a:pPr>
            <a:r>
              <a:rPr lang="en-US" sz="1200" dirty="0">
                <a:solidFill>
                  <a:srgbClr val="228935"/>
                </a:solidFill>
              </a:rPr>
              <a:t>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F9DD3A-FA74-C313-6D74-CF012202A99A}"/>
              </a:ext>
            </a:extLst>
          </p:cNvPr>
          <p:cNvSpPr txBox="1"/>
          <p:nvPr/>
        </p:nvSpPr>
        <p:spPr>
          <a:xfrm>
            <a:off x="3098878" y="2054666"/>
            <a:ext cx="1208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quadrant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F297F-5FD6-5737-9667-A099C30AA769}"/>
              </a:ext>
            </a:extLst>
          </p:cNvPr>
          <p:cNvSpPr txBox="1"/>
          <p:nvPr/>
        </p:nvSpPr>
        <p:spPr>
          <a:xfrm>
            <a:off x="7237970" y="2054666"/>
            <a:ext cx="121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8935"/>
                </a:solidFill>
              </a:rPr>
              <a:t>P quadrant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CC6A74-65E3-BD54-1344-880748138590}"/>
              </a:ext>
            </a:extLst>
          </p:cNvPr>
          <p:cNvSpPr txBox="1"/>
          <p:nvPr/>
        </p:nvSpPr>
        <p:spPr>
          <a:xfrm>
            <a:off x="1855458" y="5675663"/>
            <a:ext cx="858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  <a:r>
              <a:rPr lang="en-US" dirty="0"/>
              <a:t> quadrant --- initial </a:t>
            </a:r>
            <a:r>
              <a:rPr lang="en-US" b="1" dirty="0"/>
              <a:t>push</a:t>
            </a:r>
            <a:r>
              <a:rPr lang="en-US" dirty="0"/>
              <a:t> from the earthquake --- </a:t>
            </a:r>
            <a:r>
              <a:rPr lang="en-US" b="1" dirty="0"/>
              <a:t>upward</a:t>
            </a:r>
            <a:r>
              <a:rPr lang="en-US" dirty="0"/>
              <a:t> (+) first motion of seismometer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DEB10-B2D0-6498-00E5-3E7BF92ED06B}"/>
              </a:ext>
            </a:extLst>
          </p:cNvPr>
          <p:cNvSpPr txBox="1"/>
          <p:nvPr/>
        </p:nvSpPr>
        <p:spPr>
          <a:xfrm>
            <a:off x="1855459" y="6019751"/>
            <a:ext cx="852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8935"/>
                </a:solidFill>
              </a:rPr>
              <a:t>P</a:t>
            </a:r>
            <a:r>
              <a:rPr lang="en-US" dirty="0">
                <a:solidFill>
                  <a:srgbClr val="228935"/>
                </a:solidFill>
              </a:rPr>
              <a:t> quadrant --- initial </a:t>
            </a:r>
            <a:r>
              <a:rPr lang="en-US" b="1" dirty="0">
                <a:solidFill>
                  <a:srgbClr val="228935"/>
                </a:solidFill>
              </a:rPr>
              <a:t>pull</a:t>
            </a:r>
            <a:r>
              <a:rPr lang="en-US" dirty="0">
                <a:solidFill>
                  <a:srgbClr val="228935"/>
                </a:solidFill>
              </a:rPr>
              <a:t> to the earthquake --- </a:t>
            </a:r>
            <a:r>
              <a:rPr lang="en-US" b="1" dirty="0">
                <a:solidFill>
                  <a:srgbClr val="228935"/>
                </a:solidFill>
              </a:rPr>
              <a:t>downward</a:t>
            </a:r>
            <a:r>
              <a:rPr lang="en-US" dirty="0">
                <a:solidFill>
                  <a:srgbClr val="228935"/>
                </a:solidFill>
              </a:rPr>
              <a:t> (-) first motion of seismometer</a:t>
            </a:r>
          </a:p>
        </p:txBody>
      </p:sp>
    </p:spTree>
    <p:extLst>
      <p:ext uri="{BB962C8B-B14F-4D97-AF65-F5344CB8AC3E}">
        <p14:creationId xmlns:p14="http://schemas.microsoft.com/office/powerpoint/2010/main" val="391745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94E8-7B43-8190-DF66-A9E226F7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P-wave first motions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2676F33-4CF6-E0B8-75C2-E6856705C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978271"/>
            <a:ext cx="5027797" cy="213734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E00FE4B-FBDB-710B-C506-D883CD37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954403" y="3136597"/>
            <a:ext cx="5027797" cy="2137340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CFA8295-E543-972E-2D12-7E2268084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5471" y="429895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46017A67-E4E4-6348-9C13-0A8847537E5F}"/>
              </a:ext>
            </a:extLst>
          </p:cNvPr>
          <p:cNvSpPr/>
          <p:nvPr/>
        </p:nvSpPr>
        <p:spPr>
          <a:xfrm>
            <a:off x="2239317" y="1185826"/>
            <a:ext cx="190500" cy="508000"/>
          </a:xfrm>
          <a:prstGeom prst="upArrow">
            <a:avLst/>
          </a:prstGeom>
          <a:noFill/>
          <a:ln w="12700">
            <a:solidFill>
              <a:schemeClr val="tx1"/>
            </a:solidFill>
          </a:ln>
          <a:effectLst/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41A5F700-1188-1566-77B5-569BC0918D16}"/>
              </a:ext>
            </a:extLst>
          </p:cNvPr>
          <p:cNvSpPr/>
          <p:nvPr/>
        </p:nvSpPr>
        <p:spPr>
          <a:xfrm>
            <a:off x="9347200" y="3375967"/>
            <a:ext cx="190500" cy="508000"/>
          </a:xfrm>
          <a:prstGeom prst="upArrow">
            <a:avLst/>
          </a:prstGeom>
          <a:noFill/>
          <a:ln w="12700">
            <a:solidFill>
              <a:srgbClr val="228935"/>
            </a:solidFill>
          </a:ln>
          <a:effectLst/>
          <a:scene3d>
            <a:camera prst="orthographicFront">
              <a:rot lat="0" lon="0" rev="81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28935"/>
              </a:solidFill>
            </a:endParaRP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06124853-C9AD-2C8A-05C1-ACE7CE927233}"/>
              </a:ext>
            </a:extLst>
          </p:cNvPr>
          <p:cNvSpPr/>
          <p:nvPr/>
        </p:nvSpPr>
        <p:spPr>
          <a:xfrm>
            <a:off x="4414008" y="2059641"/>
            <a:ext cx="73100" cy="711690"/>
          </a:xfrm>
          <a:prstGeom prst="upArrow">
            <a:avLst/>
          </a:prstGeom>
          <a:noFill/>
          <a:ln w="12700">
            <a:solidFill>
              <a:schemeClr val="tx1"/>
            </a:solidFill>
          </a:ln>
          <a:effectLst/>
          <a:scene3d>
            <a:camera prst="orthographicFront">
              <a:rot lat="0" lon="0" rev="51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A7171-9415-462B-E221-D47F2AEE326B}"/>
              </a:ext>
            </a:extLst>
          </p:cNvPr>
          <p:cNvSpPr txBox="1"/>
          <p:nvPr/>
        </p:nvSpPr>
        <p:spPr>
          <a:xfrm>
            <a:off x="3980109" y="2427671"/>
            <a:ext cx="940899" cy="55611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1200" dirty="0"/>
              <a:t>P wave</a:t>
            </a:r>
          </a:p>
          <a:p>
            <a:pPr algn="ctr">
              <a:lnSpc>
                <a:spcPts val="1240"/>
              </a:lnSpc>
            </a:pPr>
            <a:r>
              <a:rPr lang="en-US" sz="1200" dirty="0"/>
              <a:t>propagation</a:t>
            </a:r>
          </a:p>
          <a:p>
            <a:pPr algn="ctr">
              <a:lnSpc>
                <a:spcPts val="1240"/>
              </a:lnSpc>
            </a:pPr>
            <a:r>
              <a:rPr lang="en-US" sz="1200" dirty="0"/>
              <a:t>direction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D8D184-A354-CC8D-3BE8-280EBFBD529C}"/>
              </a:ext>
            </a:extLst>
          </p:cNvPr>
          <p:cNvSpPr txBox="1"/>
          <p:nvPr/>
        </p:nvSpPr>
        <p:spPr>
          <a:xfrm>
            <a:off x="9203959" y="2901603"/>
            <a:ext cx="1019541" cy="46166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228935"/>
                </a:solidFill>
                <a:latin typeface="Century Gothic" panose="020B0502020202020204" pitchFamily="34" charset="0"/>
              </a:rPr>
              <a:t>first motion </a:t>
            </a:r>
            <a:r>
              <a:rPr lang="en-US" sz="1200" b="1" dirty="0">
                <a:solidFill>
                  <a:srgbClr val="228935"/>
                </a:solidFill>
                <a:latin typeface="Century Gothic" panose="020B0502020202020204" pitchFamily="34" charset="0"/>
              </a:rPr>
              <a:t>downward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84FE2-38A1-14FA-3B61-4B9E62A5538B}"/>
              </a:ext>
            </a:extLst>
          </p:cNvPr>
          <p:cNvSpPr txBox="1"/>
          <p:nvPr/>
        </p:nvSpPr>
        <p:spPr>
          <a:xfrm>
            <a:off x="1824797" y="756208"/>
            <a:ext cx="1019541" cy="46166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Century Gothic" panose="020B0502020202020204" pitchFamily="34" charset="0"/>
              </a:rPr>
              <a:t>first motion</a:t>
            </a:r>
          </a:p>
          <a:p>
            <a:pPr algn="r"/>
            <a:r>
              <a:rPr lang="en-US" sz="1200" b="1" dirty="0">
                <a:latin typeface="Century Gothic" panose="020B0502020202020204" pitchFamily="34" charset="0"/>
              </a:rPr>
              <a:t>upward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C7BE1-97A5-39CD-32D4-41AD2A88C1A9}"/>
              </a:ext>
            </a:extLst>
          </p:cNvPr>
          <p:cNvSpPr txBox="1"/>
          <p:nvPr/>
        </p:nvSpPr>
        <p:spPr>
          <a:xfrm>
            <a:off x="7256709" y="4589172"/>
            <a:ext cx="940899" cy="55611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ctr">
              <a:lnSpc>
                <a:spcPts val="1240"/>
              </a:lnSpc>
            </a:pPr>
            <a:r>
              <a:rPr lang="en-US" sz="1200" dirty="0"/>
              <a:t>P wave</a:t>
            </a:r>
          </a:p>
          <a:p>
            <a:pPr algn="ctr">
              <a:lnSpc>
                <a:spcPts val="1240"/>
              </a:lnSpc>
            </a:pPr>
            <a:r>
              <a:rPr lang="en-US" sz="1200" dirty="0"/>
              <a:t>propagation</a:t>
            </a:r>
          </a:p>
          <a:p>
            <a:pPr algn="ctr">
              <a:lnSpc>
                <a:spcPts val="1240"/>
              </a:lnSpc>
            </a:pPr>
            <a:r>
              <a:rPr lang="en-US" sz="1200" dirty="0"/>
              <a:t>direction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E6B393C5-F15A-C7A2-2B5F-FC6B4157C068}"/>
              </a:ext>
            </a:extLst>
          </p:cNvPr>
          <p:cNvSpPr/>
          <p:nvPr/>
        </p:nvSpPr>
        <p:spPr>
          <a:xfrm flipH="1">
            <a:off x="7624360" y="4156167"/>
            <a:ext cx="73100" cy="711690"/>
          </a:xfrm>
          <a:prstGeom prst="upArrow">
            <a:avLst/>
          </a:prstGeom>
          <a:noFill/>
          <a:ln w="12700">
            <a:solidFill>
              <a:schemeClr val="tx1"/>
            </a:solidFill>
          </a:ln>
          <a:effectLst/>
          <a:scene3d>
            <a:camera prst="orthographicFront">
              <a:rot lat="0" lon="0" rev="16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90BB5-CD7D-BBDA-CC09-665A0F9DE16C}"/>
              </a:ext>
            </a:extLst>
          </p:cNvPr>
          <p:cNvSpPr txBox="1"/>
          <p:nvPr/>
        </p:nvSpPr>
        <p:spPr>
          <a:xfrm>
            <a:off x="5600352" y="2005847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push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D9B3A-C4D9-0CE8-E755-F9163529369E}"/>
              </a:ext>
            </a:extLst>
          </p:cNvPr>
          <p:cNvSpPr txBox="1"/>
          <p:nvPr/>
        </p:nvSpPr>
        <p:spPr>
          <a:xfrm>
            <a:off x="5554691" y="4155639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228935"/>
                </a:solidFill>
              </a:rPr>
              <a:t>pull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A13797-F1B5-CD36-26DB-11BCB25CCD98}"/>
              </a:ext>
            </a:extLst>
          </p:cNvPr>
          <p:cNvSpPr txBox="1"/>
          <p:nvPr/>
        </p:nvSpPr>
        <p:spPr>
          <a:xfrm>
            <a:off x="1959368" y="5550971"/>
            <a:ext cx="858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  <a:r>
              <a:rPr lang="en-US" dirty="0"/>
              <a:t> quadrant --- initial </a:t>
            </a:r>
            <a:r>
              <a:rPr lang="en-US" b="1" dirty="0"/>
              <a:t>push</a:t>
            </a:r>
            <a:r>
              <a:rPr lang="en-US" dirty="0"/>
              <a:t> from the earthquake --- </a:t>
            </a:r>
            <a:r>
              <a:rPr lang="en-US" b="1" dirty="0"/>
              <a:t>upward</a:t>
            </a:r>
            <a:r>
              <a:rPr lang="en-US" dirty="0"/>
              <a:t> (+) first motion of seismometer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3D4F5-BDF9-2DD1-6B88-287C84FE1DCF}"/>
              </a:ext>
            </a:extLst>
          </p:cNvPr>
          <p:cNvSpPr txBox="1"/>
          <p:nvPr/>
        </p:nvSpPr>
        <p:spPr>
          <a:xfrm>
            <a:off x="1959369" y="5895059"/>
            <a:ext cx="8527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8935"/>
                </a:solidFill>
              </a:rPr>
              <a:t>P</a:t>
            </a:r>
            <a:r>
              <a:rPr lang="en-US" dirty="0">
                <a:solidFill>
                  <a:srgbClr val="228935"/>
                </a:solidFill>
              </a:rPr>
              <a:t> quadrant --- initial </a:t>
            </a:r>
            <a:r>
              <a:rPr lang="en-US" b="1" dirty="0">
                <a:solidFill>
                  <a:srgbClr val="228935"/>
                </a:solidFill>
              </a:rPr>
              <a:t>pull</a:t>
            </a:r>
            <a:r>
              <a:rPr lang="en-US" dirty="0">
                <a:solidFill>
                  <a:srgbClr val="228935"/>
                </a:solidFill>
              </a:rPr>
              <a:t> to the earthquake --- </a:t>
            </a:r>
            <a:r>
              <a:rPr lang="en-US" b="1" dirty="0">
                <a:solidFill>
                  <a:srgbClr val="228935"/>
                </a:solidFill>
              </a:rPr>
              <a:t>downward</a:t>
            </a:r>
            <a:r>
              <a:rPr lang="en-US" dirty="0">
                <a:solidFill>
                  <a:srgbClr val="228935"/>
                </a:solidFill>
              </a:rPr>
              <a:t> (-) first motion of seismometer</a:t>
            </a:r>
          </a:p>
        </p:txBody>
      </p:sp>
      <p:pic>
        <p:nvPicPr>
          <p:cNvPr id="18" name="Picture 17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5F8C3940-A2FE-BEB4-5A1A-0CEAAA50E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18"/>
          <a:stretch/>
        </p:blipFill>
        <p:spPr>
          <a:xfrm flipV="1">
            <a:off x="8961350" y="4432637"/>
            <a:ext cx="1126173" cy="838678"/>
          </a:xfrm>
          <a:prstGeom prst="rect">
            <a:avLst/>
          </a:prstGeom>
          <a:ln>
            <a:solidFill>
              <a:srgbClr val="228935"/>
            </a:solidFill>
          </a:ln>
        </p:spPr>
      </p:pic>
      <p:pic>
        <p:nvPicPr>
          <p:cNvPr id="19" name="Picture 18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D204DDF9-BE8D-1319-978F-D6864AD7B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18"/>
          <a:stretch/>
        </p:blipFill>
        <p:spPr>
          <a:xfrm>
            <a:off x="2021951" y="2265226"/>
            <a:ext cx="1126173" cy="838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75B050-12E1-A4C2-0F0F-E1F2EC9F0237}"/>
              </a:ext>
            </a:extLst>
          </p:cNvPr>
          <p:cNvSpPr txBox="1"/>
          <p:nvPr/>
        </p:nvSpPr>
        <p:spPr>
          <a:xfrm>
            <a:off x="6848843" y="1734251"/>
            <a:ext cx="121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  <a:r>
              <a:rPr lang="en-US" dirty="0"/>
              <a:t> quadrant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0980C7-0322-962F-6BFE-97BB23C842A3}"/>
              </a:ext>
            </a:extLst>
          </p:cNvPr>
          <p:cNvSpPr txBox="1"/>
          <p:nvPr/>
        </p:nvSpPr>
        <p:spPr>
          <a:xfrm>
            <a:off x="3751889" y="3934171"/>
            <a:ext cx="121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28935"/>
                </a:solidFill>
              </a:rPr>
              <a:t>P</a:t>
            </a:r>
            <a:r>
              <a:rPr lang="en-US" dirty="0">
                <a:solidFill>
                  <a:srgbClr val="228935"/>
                </a:solidFill>
              </a:rPr>
              <a:t> quadrant</a:t>
            </a:r>
          </a:p>
        </p:txBody>
      </p:sp>
    </p:spTree>
    <p:extLst>
      <p:ext uri="{BB962C8B-B14F-4D97-AF65-F5344CB8AC3E}">
        <p14:creationId xmlns:p14="http://schemas.microsoft.com/office/powerpoint/2010/main" val="1808230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7C976-F483-23BB-8630-CADF78FA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 field displacement due to a moment tensor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0FED4E7-3D8A-257E-6237-87A85BABC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0"/>
          <a:stretch/>
        </p:blipFill>
        <p:spPr bwMode="auto">
          <a:xfrm>
            <a:off x="911893" y="1233864"/>
            <a:ext cx="9685825" cy="439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26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7532-2001-78CE-72BF-BCBD57E8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Kinds of faults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3B5BA0-385F-0F66-9AD6-D737DB41AD7F}"/>
              </a:ext>
            </a:extLst>
          </p:cNvPr>
          <p:cNvSpPr txBox="1">
            <a:spLocks/>
          </p:cNvSpPr>
          <p:nvPr/>
        </p:nvSpPr>
        <p:spPr>
          <a:xfrm>
            <a:off x="1902542" y="1319779"/>
            <a:ext cx="4193458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Normal – horizontal extension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Reverse (thrust) – horizontal contraction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965245-8141-A8CD-4782-220E0617C493}"/>
              </a:ext>
            </a:extLst>
          </p:cNvPr>
          <p:cNvSpPr txBox="1">
            <a:spLocks/>
          </p:cNvSpPr>
          <p:nvPr/>
        </p:nvSpPr>
        <p:spPr>
          <a:xfrm>
            <a:off x="6400800" y="1319779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Strike-slip – horizontal motion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Oblique – combination 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0BBD141-BFBD-6F4A-3E68-B4898FFC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2203172"/>
            <a:ext cx="36290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E286091B-94D4-724E-A5D7-62D8F01E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800601"/>
            <a:ext cx="35623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99EA6C-ADF3-D2D8-B85E-AE7A19C1F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31572"/>
            <a:ext cx="35242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C346418E-007C-CF02-08E5-3C14564EE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4881562"/>
            <a:ext cx="34099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61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DE7C1-1D43-98D9-2520-750E618E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a fault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C794E-D8D8-F956-272A-02E62A376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70" y="1305386"/>
            <a:ext cx="5916730" cy="547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378BC2-4900-47A1-1484-551F653DDD39}"/>
              </a:ext>
            </a:extLst>
          </p:cNvPr>
          <p:cNvSpPr txBox="1">
            <a:spLocks/>
          </p:cNvSpPr>
          <p:nvPr/>
        </p:nvSpPr>
        <p:spPr>
          <a:xfrm>
            <a:off x="1499353" y="931172"/>
            <a:ext cx="3251917" cy="517504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A planar fault can be described by its: </a:t>
            </a:r>
          </a:p>
          <a:p>
            <a:pPr lvl="1"/>
            <a:r>
              <a:rPr lang="en-US" sz="2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Strike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– Angle (measured clockwise from North) of its intersection with a horizontal surface</a:t>
            </a:r>
          </a:p>
          <a:p>
            <a:pPr lvl="1"/>
            <a:r>
              <a:rPr lang="en-US" sz="2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Dip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– Angle from the horizontal</a:t>
            </a:r>
          </a:p>
          <a:p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Describing motion on a planar fault requires an additional vector called </a:t>
            </a:r>
            <a:r>
              <a:rPr lang="en-US" sz="22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slip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/>
            <a:r>
              <a:rPr lang="en-US" sz="2200" dirty="0">
                <a:solidFill>
                  <a:srgbClr val="BF60B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Rake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is the angle between the </a:t>
            </a:r>
            <a:r>
              <a:rPr lang="en-US" sz="2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strike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sz="22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slip</a:t>
            </a:r>
            <a:r>
              <a:rPr lang="en-US" sz="2200" dirty="0">
                <a:latin typeface="Roboto" panose="02000000000000000000" pitchFamily="2" charset="0"/>
                <a:ea typeface="Roboto" panose="02000000000000000000" pitchFamily="2" charset="0"/>
              </a:rPr>
              <a:t> vectors</a:t>
            </a:r>
          </a:p>
          <a:p>
            <a:endParaRPr lang="en-US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7E33E00-28D2-404C-D213-2089342C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A822907-8A9D-4F6B-98F6-913902AD56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4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6EBB-0D83-0FE8-B054-3003B33C0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Stereonets</a:t>
            </a: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408B22D-F3EC-C330-AFDA-297889D9A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172" y="1435608"/>
            <a:ext cx="3767631" cy="32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BE8BED8-45B6-69D6-E3D3-0E3374114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64" y="1346708"/>
            <a:ext cx="4332850" cy="32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A98339-7F7F-D12F-96B0-7F7A4376E963}"/>
              </a:ext>
            </a:extLst>
          </p:cNvPr>
          <p:cNvSpPr/>
          <p:nvPr/>
        </p:nvSpPr>
        <p:spPr>
          <a:xfrm>
            <a:off x="7158587" y="2611949"/>
            <a:ext cx="113044" cy="1130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CDAB756-9C6B-C552-2D59-8601575A5A54}"/>
              </a:ext>
            </a:extLst>
          </p:cNvPr>
          <p:cNvSpPr/>
          <p:nvPr/>
        </p:nvSpPr>
        <p:spPr>
          <a:xfrm>
            <a:off x="7115691" y="2953258"/>
            <a:ext cx="113044" cy="1130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3311FE-8622-23A3-C349-14D6B4E48772}"/>
              </a:ext>
            </a:extLst>
          </p:cNvPr>
          <p:cNvSpPr/>
          <p:nvPr/>
        </p:nvSpPr>
        <p:spPr>
          <a:xfrm>
            <a:off x="7158587" y="3474979"/>
            <a:ext cx="113044" cy="1130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CE3480-3DA2-0B80-FD8C-B90A8149FA72}"/>
              </a:ext>
            </a:extLst>
          </p:cNvPr>
          <p:cNvSpPr/>
          <p:nvPr/>
        </p:nvSpPr>
        <p:spPr>
          <a:xfrm>
            <a:off x="7254371" y="2253577"/>
            <a:ext cx="113044" cy="1130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2D8A91-3B65-45D5-FCE5-A2E5D91A8CCF}"/>
              </a:ext>
            </a:extLst>
          </p:cNvPr>
          <p:cNvSpPr/>
          <p:nvPr/>
        </p:nvSpPr>
        <p:spPr>
          <a:xfrm>
            <a:off x="7382171" y="4009893"/>
            <a:ext cx="113044" cy="1130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0929A1-8840-9891-301D-18DB0B230655}"/>
              </a:ext>
            </a:extLst>
          </p:cNvPr>
          <p:cNvSpPr/>
          <p:nvPr/>
        </p:nvSpPr>
        <p:spPr>
          <a:xfrm>
            <a:off x="7475596" y="1900423"/>
            <a:ext cx="113044" cy="1130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74C6A8-F7B8-BC95-EFF1-84AB741A4C12}"/>
              </a:ext>
            </a:extLst>
          </p:cNvPr>
          <p:cNvSpPr/>
          <p:nvPr/>
        </p:nvSpPr>
        <p:spPr>
          <a:xfrm>
            <a:off x="7808465" y="4353322"/>
            <a:ext cx="113044" cy="1130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E715CF-3257-DC4A-D9A6-B45699F64774}"/>
              </a:ext>
            </a:extLst>
          </p:cNvPr>
          <p:cNvSpPr/>
          <p:nvPr/>
        </p:nvSpPr>
        <p:spPr>
          <a:xfrm>
            <a:off x="7751315" y="1689693"/>
            <a:ext cx="113044" cy="1130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95FF4E-A940-68CF-C3C0-A77D9C7BD14A}"/>
              </a:ext>
            </a:extLst>
          </p:cNvPr>
          <p:cNvSpPr/>
          <p:nvPr/>
        </p:nvSpPr>
        <p:spPr>
          <a:xfrm>
            <a:off x="7044287" y="4934795"/>
            <a:ext cx="113044" cy="113044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39D71744-E243-C8C9-02D7-E20EEDC0CD5E}"/>
              </a:ext>
            </a:extLst>
          </p:cNvPr>
          <p:cNvSpPr/>
          <p:nvPr/>
        </p:nvSpPr>
        <p:spPr>
          <a:xfrm>
            <a:off x="6835648" y="5284384"/>
            <a:ext cx="365086" cy="496192"/>
          </a:xfrm>
          <a:prstGeom prst="arc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  <a:scene3d>
            <a:camera prst="orthographicFront">
              <a:rot lat="0" lon="0" rev="93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37784-132B-8593-C3C9-F2F201D90FE9}"/>
              </a:ext>
            </a:extLst>
          </p:cNvPr>
          <p:cNvSpPr txBox="1"/>
          <p:nvPr/>
        </p:nvSpPr>
        <p:spPr>
          <a:xfrm>
            <a:off x="7212885" y="4807281"/>
            <a:ext cx="2621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 axis in 3D is a point on the stereonet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29FE1-CFF4-614E-E190-E3C7F66AE53B}"/>
              </a:ext>
            </a:extLst>
          </p:cNvPr>
          <p:cNvSpPr txBox="1"/>
          <p:nvPr/>
        </p:nvSpPr>
        <p:spPr>
          <a:xfrm>
            <a:off x="7212883" y="5240480"/>
            <a:ext cx="2552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 plane in 3D is a line on the stereonet</a:t>
            </a:r>
          </a:p>
        </p:txBody>
      </p:sp>
    </p:spTree>
    <p:extLst>
      <p:ext uri="{BB962C8B-B14F-4D97-AF65-F5344CB8AC3E}">
        <p14:creationId xmlns:p14="http://schemas.microsoft.com/office/powerpoint/2010/main" val="1272978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FEC39-E6A8-BE70-D650-1906568B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fault orientations</a:t>
            </a:r>
          </a:p>
        </p:txBody>
      </p:sp>
      <p:pic>
        <p:nvPicPr>
          <p:cNvPr id="4" name="Picture 10" descr="Fault Terminology ~ Learning Geology">
            <a:extLst>
              <a:ext uri="{FF2B5EF4-FFF2-40B4-BE49-F238E27FC236}">
                <a16:creationId xmlns:a16="http://schemas.microsoft.com/office/drawing/2014/main" id="{16BDE4DD-8945-0DAB-5054-7EA2B2E4A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57" y="778933"/>
            <a:ext cx="3841577" cy="58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D0D55-D17D-4895-69BE-A084DE605F47}"/>
              </a:ext>
            </a:extLst>
          </p:cNvPr>
          <p:cNvCxnSpPr>
            <a:cxnSpLocks/>
          </p:cNvCxnSpPr>
          <p:nvPr/>
        </p:nvCxnSpPr>
        <p:spPr>
          <a:xfrm flipV="1">
            <a:off x="6350000" y="3386667"/>
            <a:ext cx="787401" cy="4571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A839A1-4B32-AE43-E795-2DDC276E8011}"/>
              </a:ext>
            </a:extLst>
          </p:cNvPr>
          <p:cNvCxnSpPr>
            <a:cxnSpLocks/>
          </p:cNvCxnSpPr>
          <p:nvPr/>
        </p:nvCxnSpPr>
        <p:spPr>
          <a:xfrm>
            <a:off x="6502399" y="1574801"/>
            <a:ext cx="482600" cy="567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BA6D7C-3D48-F3AF-DC3B-2A265935B100}"/>
              </a:ext>
            </a:extLst>
          </p:cNvPr>
          <p:cNvCxnSpPr>
            <a:cxnSpLocks/>
          </p:cNvCxnSpPr>
          <p:nvPr/>
        </p:nvCxnSpPr>
        <p:spPr>
          <a:xfrm>
            <a:off x="6502399" y="4999567"/>
            <a:ext cx="482600" cy="5672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42E80D-CFB1-1A57-144F-8046EE9A321F}"/>
              </a:ext>
            </a:extLst>
          </p:cNvPr>
          <p:cNvCxnSpPr>
            <a:cxnSpLocks/>
          </p:cNvCxnSpPr>
          <p:nvPr/>
        </p:nvCxnSpPr>
        <p:spPr>
          <a:xfrm>
            <a:off x="3175000" y="2006600"/>
            <a:ext cx="0" cy="66040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3DA21A-C5CC-0B01-851C-AD6CFD15E43F}"/>
              </a:ext>
            </a:extLst>
          </p:cNvPr>
          <p:cNvSpPr txBox="1"/>
          <p:nvPr/>
        </p:nvSpPr>
        <p:spPr>
          <a:xfrm>
            <a:off x="3142778" y="2238306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A4BC1E-7405-1380-A49D-01CA202D6A12}"/>
              </a:ext>
            </a:extLst>
          </p:cNvPr>
          <p:cNvCxnSpPr>
            <a:cxnSpLocks/>
          </p:cNvCxnSpPr>
          <p:nvPr/>
        </p:nvCxnSpPr>
        <p:spPr>
          <a:xfrm flipV="1">
            <a:off x="3302191" y="1129774"/>
            <a:ext cx="1027556" cy="567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899DAD-2A40-4601-F7B2-F692D74DE04A}"/>
              </a:ext>
            </a:extLst>
          </p:cNvPr>
          <p:cNvSpPr txBox="1"/>
          <p:nvPr/>
        </p:nvSpPr>
        <p:spPr>
          <a:xfrm>
            <a:off x="3695458" y="991274"/>
            <a:ext cx="536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strike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56BAFC-BEB2-04B4-5383-339F4AE5851A}"/>
              </a:ext>
            </a:extLst>
          </p:cNvPr>
          <p:cNvSpPr txBox="1"/>
          <p:nvPr/>
        </p:nvSpPr>
        <p:spPr>
          <a:xfrm>
            <a:off x="7001931" y="1719934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rake = -90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34C46-ACBB-5870-4DEF-B2BD47397CC1}"/>
              </a:ext>
            </a:extLst>
          </p:cNvPr>
          <p:cNvSpPr txBox="1"/>
          <p:nvPr/>
        </p:nvSpPr>
        <p:spPr>
          <a:xfrm>
            <a:off x="7001931" y="3549934"/>
            <a:ext cx="728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rake 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2F367-9C33-93C8-E7A7-E4B04B424DDC}"/>
              </a:ext>
            </a:extLst>
          </p:cNvPr>
          <p:cNvSpPr txBox="1"/>
          <p:nvPr/>
        </p:nvSpPr>
        <p:spPr>
          <a:xfrm>
            <a:off x="7001932" y="5102935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rake = 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65E93-DA7B-7C5A-294E-2DD8E6288467}"/>
              </a:ext>
            </a:extLst>
          </p:cNvPr>
          <p:cNvSpPr txBox="1"/>
          <p:nvPr/>
        </p:nvSpPr>
        <p:spPr>
          <a:xfrm>
            <a:off x="8432799" y="1672314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 faulting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4B684-05B3-C924-D772-2AC9187D52E6}"/>
              </a:ext>
            </a:extLst>
          </p:cNvPr>
          <p:cNvSpPr txBox="1"/>
          <p:nvPr/>
        </p:nvSpPr>
        <p:spPr>
          <a:xfrm>
            <a:off x="8432800" y="3429001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strike-slip faulting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3111E-0DCC-DCE1-FA62-C4AAE7D02A7F}"/>
              </a:ext>
            </a:extLst>
          </p:cNvPr>
          <p:cNvSpPr txBox="1"/>
          <p:nvPr/>
        </p:nvSpPr>
        <p:spPr>
          <a:xfrm>
            <a:off x="8432800" y="5060600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reverse faulting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20378D-EE9D-77AE-8772-43A2A9F4C6A0}"/>
              </a:ext>
            </a:extLst>
          </p:cNvPr>
          <p:cNvSpPr/>
          <p:nvPr/>
        </p:nvSpPr>
        <p:spPr>
          <a:xfrm>
            <a:off x="3180254" y="2184466"/>
            <a:ext cx="127192" cy="118950"/>
          </a:xfrm>
          <a:custGeom>
            <a:avLst/>
            <a:gdLst>
              <a:gd name="connsiteX0" fmla="*/ 0 w 352981"/>
              <a:gd name="connsiteY0" fmla="*/ 234161 h 237303"/>
              <a:gd name="connsiteX1" fmla="*/ 292231 w 352981"/>
              <a:gd name="connsiteY1" fmla="*/ 205881 h 237303"/>
              <a:gd name="connsiteX2" fmla="*/ 348792 w 352981"/>
              <a:gd name="connsiteY2" fmla="*/ 7918 h 237303"/>
              <a:gd name="connsiteX3" fmla="*/ 348792 w 352981"/>
              <a:gd name="connsiteY3" fmla="*/ 36198 h 237303"/>
              <a:gd name="connsiteX4" fmla="*/ 348792 w 352981"/>
              <a:gd name="connsiteY4" fmla="*/ 36198 h 237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81" h="237303">
                <a:moveTo>
                  <a:pt x="0" y="234161"/>
                </a:moveTo>
                <a:cubicBezTo>
                  <a:pt x="117049" y="238874"/>
                  <a:pt x="234099" y="243588"/>
                  <a:pt x="292231" y="205881"/>
                </a:cubicBezTo>
                <a:cubicBezTo>
                  <a:pt x="350363" y="168174"/>
                  <a:pt x="339365" y="36198"/>
                  <a:pt x="348792" y="7918"/>
                </a:cubicBezTo>
                <a:cubicBezTo>
                  <a:pt x="358219" y="-20362"/>
                  <a:pt x="348792" y="36198"/>
                  <a:pt x="348792" y="36198"/>
                </a:cubicBezTo>
                <a:lnTo>
                  <a:pt x="348792" y="36198"/>
                </a:lnTo>
              </a:path>
            </a:pathLst>
          </a:cu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9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532427" y="52858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>
                <a:latin typeface="Roboto" panose="02000000000000000000" pitchFamily="2" charset="0"/>
                <a:ea typeface="Roboto" panose="02000000000000000000" pitchFamily="2" charset="0"/>
              </a:rPr>
              <a:t>Class schedule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058B99-03DF-6C00-8765-37E1D31E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56199"/>
              </p:ext>
            </p:extLst>
          </p:nvPr>
        </p:nvGraphicFramePr>
        <p:xfrm>
          <a:off x="234878" y="662457"/>
          <a:ext cx="6258070" cy="5773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515">
                  <a:extLst>
                    <a:ext uri="{9D8B030D-6E8A-4147-A177-3AD203B41FA5}">
                      <a16:colId xmlns:a16="http://schemas.microsoft.com/office/drawing/2014/main" val="1056481097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2611648886"/>
                    </a:ext>
                  </a:extLst>
                </a:gridCol>
                <a:gridCol w="2075688">
                  <a:extLst>
                    <a:ext uri="{9D8B030D-6E8A-4147-A177-3AD203B41FA5}">
                      <a16:colId xmlns:a16="http://schemas.microsoft.com/office/drawing/2014/main" val="934382152"/>
                    </a:ext>
                  </a:extLst>
                </a:gridCol>
                <a:gridCol w="2506164">
                  <a:extLst>
                    <a:ext uri="{9D8B030D-6E8A-4147-A177-3AD203B41FA5}">
                      <a16:colId xmlns:a16="http://schemas.microsoft.com/office/drawing/2014/main" val="1731134014"/>
                    </a:ext>
                  </a:extLst>
                </a:gridCol>
              </a:tblGrid>
              <a:tr h="1370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Topic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assignment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8131412"/>
                  </a:ext>
                </a:extLst>
              </a:tr>
              <a:tr h="2528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17, Jan 19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Course overview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1: Python crash course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82287666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24, Jan 26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signal processing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2: Introduction to </a:t>
                      </a:r>
                      <a:r>
                        <a:rPr lang="en-US" sz="900" err="1">
                          <a:effectLst/>
                        </a:rPr>
                        <a:t>Obspy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46460334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31, Feb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Moment Tensors/ Inverse methods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3: Moment tensor inversion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06194411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4: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7, Feb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wave propagation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Body waves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4: Reference Earth models: The “1D” Earth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693773280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14, Feb 16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wave propagation 2: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Surface waves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5: Surface wave dispersion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92489006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21, Feb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Normal modes: Free oscillations of Earth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 Lab 6: Tomographic inversion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5798523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7: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28, Mar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7: Receiver functions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06399170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8: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7, Mar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discontinuities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Research paper discussion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11392108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9: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Spring break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613328099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10: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21, Mar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Anisotropy and anelasticity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221357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28, Mar 30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8: </a:t>
                      </a:r>
                      <a:r>
                        <a:rPr lang="en-US" sz="900" err="1">
                          <a:effectLst/>
                        </a:rPr>
                        <a:t>InSight</a:t>
                      </a:r>
                      <a:r>
                        <a:rPr lang="en-US" sz="900">
                          <a:effectLst/>
                        </a:rPr>
                        <a:t>- Seismology on Mars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422971637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4, Apr 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6437034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11, Apr 13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9: Earthquake detection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612796272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14: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18, Apr 20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95948456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25, Apr 27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Frontiers of seismology: What’s next?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079005518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2, May 4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Research paper presentations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95611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2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0EC0-E36A-AE77-3201-D52565C4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Beachball diagrams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083479-8856-E69F-56CC-F3B701C296C4}"/>
              </a:ext>
            </a:extLst>
          </p:cNvPr>
          <p:cNvSpPr/>
          <p:nvPr/>
        </p:nvSpPr>
        <p:spPr>
          <a:xfrm>
            <a:off x="2664474" y="6191922"/>
            <a:ext cx="1526015" cy="4500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Figure 1a: Source mechanisms: the focal spheres and their corresponding fault geometries. The compressional quadrant is shaded.">
            <a:extLst>
              <a:ext uri="{FF2B5EF4-FFF2-40B4-BE49-F238E27FC236}">
                <a16:creationId xmlns:a16="http://schemas.microsoft.com/office/drawing/2014/main" id="{EB87F5D0-1377-6155-385E-161CE169D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" t="49601" r="2761" b="13485"/>
          <a:stretch/>
        </p:blipFill>
        <p:spPr bwMode="auto">
          <a:xfrm>
            <a:off x="3931500" y="2345006"/>
            <a:ext cx="3740475" cy="109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Figure 1b: Both Figures 1a and 1b are taken from P. M. Shearer: Introduction to Seismology, Cambridge 1999, p. 176.">
            <a:extLst>
              <a:ext uri="{FF2B5EF4-FFF2-40B4-BE49-F238E27FC236}">
                <a16:creationId xmlns:a16="http://schemas.microsoft.com/office/drawing/2014/main" id="{DD60F4A2-5097-3955-2B54-F712EEE88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t="48007" r="1951" b="13069"/>
          <a:stretch/>
        </p:blipFill>
        <p:spPr bwMode="auto">
          <a:xfrm>
            <a:off x="3909424" y="4796854"/>
            <a:ext cx="3784627" cy="11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igure 1a: Source mechanisms: the focal spheres and their corresponding fault geometries. The compressional quadrant is shaded.">
            <a:extLst>
              <a:ext uri="{FF2B5EF4-FFF2-40B4-BE49-F238E27FC236}">
                <a16:creationId xmlns:a16="http://schemas.microsoft.com/office/drawing/2014/main" id="{998AEFAF-6E56-C04D-202A-5E19D2D87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2171" r="3188" b="58558"/>
          <a:stretch/>
        </p:blipFill>
        <p:spPr bwMode="auto">
          <a:xfrm>
            <a:off x="3931500" y="1008626"/>
            <a:ext cx="3740475" cy="116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Figure 1b: Both Figures 1a and 1b are taken from P. M. Shearer: Introduction to Seismology, Cambridge 1999, p. 176.">
            <a:extLst>
              <a:ext uri="{FF2B5EF4-FFF2-40B4-BE49-F238E27FC236}">
                <a16:creationId xmlns:a16="http://schemas.microsoft.com/office/drawing/2014/main" id="{04450200-44D0-186F-F8E5-B1342D280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t="3174" r="1784" b="59895"/>
          <a:stretch/>
        </p:blipFill>
        <p:spPr bwMode="auto">
          <a:xfrm>
            <a:off x="3909424" y="3560286"/>
            <a:ext cx="3784627" cy="109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53FC6E-361A-27AE-F306-67F0594F965E}"/>
              </a:ext>
            </a:extLst>
          </p:cNvPr>
          <p:cNvSpPr txBox="1"/>
          <p:nvPr/>
        </p:nvSpPr>
        <p:spPr>
          <a:xfrm>
            <a:off x="3931500" y="2199457"/>
            <a:ext cx="79220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normal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FC2AA4-28EB-2453-BB06-D13390BDD735}"/>
              </a:ext>
            </a:extLst>
          </p:cNvPr>
          <p:cNvSpPr txBox="1"/>
          <p:nvPr/>
        </p:nvSpPr>
        <p:spPr>
          <a:xfrm>
            <a:off x="3909424" y="3413855"/>
            <a:ext cx="81304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reverse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20A5D-F1CB-613C-DD02-9E91B40D3B61}"/>
              </a:ext>
            </a:extLst>
          </p:cNvPr>
          <p:cNvSpPr txBox="1"/>
          <p:nvPr/>
        </p:nvSpPr>
        <p:spPr>
          <a:xfrm>
            <a:off x="3909422" y="4708385"/>
            <a:ext cx="165141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oblique (reverse)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AEAC85-C7B4-3766-6F4A-A6AEABBD97FE}"/>
              </a:ext>
            </a:extLst>
          </p:cNvPr>
          <p:cNvSpPr txBox="1"/>
          <p:nvPr/>
        </p:nvSpPr>
        <p:spPr>
          <a:xfrm>
            <a:off x="5407725" y="773797"/>
            <a:ext cx="9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orientation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83DC4D-2E0C-D9D3-F59B-F60625F053DE}"/>
              </a:ext>
            </a:extLst>
          </p:cNvPr>
          <p:cNvSpPr txBox="1"/>
          <p:nvPr/>
        </p:nvSpPr>
        <p:spPr>
          <a:xfrm>
            <a:off x="6539850" y="766427"/>
            <a:ext cx="994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orientation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77A70-FED0-8664-D30C-CD04D0723D38}"/>
              </a:ext>
            </a:extLst>
          </p:cNvPr>
          <p:cNvSpPr txBox="1"/>
          <p:nvPr/>
        </p:nvSpPr>
        <p:spPr>
          <a:xfrm>
            <a:off x="4466419" y="125949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3E4B73-0BB3-85E4-B171-FA6985EE775C}"/>
              </a:ext>
            </a:extLst>
          </p:cNvPr>
          <p:cNvSpPr txBox="1"/>
          <p:nvPr/>
        </p:nvSpPr>
        <p:spPr>
          <a:xfrm>
            <a:off x="4709481" y="171313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DD0E3-D064-D1BC-DEB0-199D1839FE83}"/>
              </a:ext>
            </a:extLst>
          </p:cNvPr>
          <p:cNvSpPr txBox="1"/>
          <p:nvPr/>
        </p:nvSpPr>
        <p:spPr>
          <a:xfrm>
            <a:off x="4659680" y="28894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4C539-4DF6-B27A-3C8D-204D41EDC80B}"/>
              </a:ext>
            </a:extLst>
          </p:cNvPr>
          <p:cNvSpPr txBox="1"/>
          <p:nvPr/>
        </p:nvSpPr>
        <p:spPr>
          <a:xfrm>
            <a:off x="4203205" y="27500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52766-B1A1-4038-6B3D-4D238FC98D73}"/>
              </a:ext>
            </a:extLst>
          </p:cNvPr>
          <p:cNvSpPr txBox="1"/>
          <p:nvPr/>
        </p:nvSpPr>
        <p:spPr>
          <a:xfrm>
            <a:off x="4659680" y="409592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216E5-6DB5-507E-CD9E-C0C908AB245C}"/>
              </a:ext>
            </a:extLst>
          </p:cNvPr>
          <p:cNvSpPr txBox="1"/>
          <p:nvPr/>
        </p:nvSpPr>
        <p:spPr>
          <a:xfrm>
            <a:off x="4243648" y="506625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86D00F-FD0C-964C-F1E1-5E67EE97969E}"/>
              </a:ext>
            </a:extLst>
          </p:cNvPr>
          <p:cNvSpPr txBox="1"/>
          <p:nvPr/>
        </p:nvSpPr>
        <p:spPr>
          <a:xfrm>
            <a:off x="4475034" y="560836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D06478-84D5-D8AA-1199-6719DA99B875}"/>
              </a:ext>
            </a:extLst>
          </p:cNvPr>
          <p:cNvSpPr txBox="1"/>
          <p:nvPr/>
        </p:nvSpPr>
        <p:spPr>
          <a:xfrm>
            <a:off x="4203205" y="400282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75F1C4-849C-2455-9DAD-43C1BBD45A77}"/>
              </a:ext>
            </a:extLst>
          </p:cNvPr>
          <p:cNvSpPr txBox="1"/>
          <p:nvPr/>
        </p:nvSpPr>
        <p:spPr>
          <a:xfrm>
            <a:off x="3909424" y="904927"/>
            <a:ext cx="93166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entury Gothic" panose="020B0502020202020204" pitchFamily="34" charset="0"/>
              </a:rPr>
              <a:t>strike-slip</a:t>
            </a:r>
          </a:p>
        </p:txBody>
      </p:sp>
    </p:spTree>
    <p:extLst>
      <p:ext uri="{BB962C8B-B14F-4D97-AF65-F5344CB8AC3E}">
        <p14:creationId xmlns:p14="http://schemas.microsoft.com/office/powerpoint/2010/main" val="38695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208E-BD6E-E1FC-32CD-0EAD756F8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stress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18584-B41E-D171-257A-B3B2AD275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90" r="50497" b="5121"/>
          <a:stretch/>
        </p:blipFill>
        <p:spPr bwMode="auto">
          <a:xfrm>
            <a:off x="2142065" y="3704324"/>
            <a:ext cx="2954868" cy="243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FE6555A-B46B-2EB3-DC00-4C1E8F01B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" r="55768" b="56803"/>
          <a:stretch/>
        </p:blipFill>
        <p:spPr bwMode="auto">
          <a:xfrm>
            <a:off x="1823757" y="955632"/>
            <a:ext cx="2640195" cy="239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D87059A-54B0-8865-FEDC-D8A7C7A2C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65" t="50434" b="5121"/>
          <a:stretch/>
        </p:blipFill>
        <p:spPr bwMode="auto">
          <a:xfrm>
            <a:off x="6764866" y="3644775"/>
            <a:ext cx="2455332" cy="24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BC7AC59-8C96-C051-2F17-FB42466E3C1A}"/>
              </a:ext>
            </a:extLst>
          </p:cNvPr>
          <p:cNvSpPr>
            <a:spLocks noChangeAspect="1"/>
          </p:cNvSpPr>
          <p:nvPr/>
        </p:nvSpPr>
        <p:spPr>
          <a:xfrm>
            <a:off x="3623737" y="1473199"/>
            <a:ext cx="88640" cy="8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D946EE6-57FF-C297-4CD2-8030ADE7CCA3}"/>
              </a:ext>
            </a:extLst>
          </p:cNvPr>
          <p:cNvSpPr>
            <a:spLocks noChangeAspect="1"/>
          </p:cNvSpPr>
          <p:nvPr/>
        </p:nvSpPr>
        <p:spPr>
          <a:xfrm>
            <a:off x="3188173" y="947164"/>
            <a:ext cx="88640" cy="886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6E3CF-F67E-4E25-506D-41914B12409A}"/>
              </a:ext>
            </a:extLst>
          </p:cNvPr>
          <p:cNvSpPr txBox="1"/>
          <p:nvPr/>
        </p:nvSpPr>
        <p:spPr>
          <a:xfrm>
            <a:off x="3240630" y="746669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8DDF5-1ED0-36AC-1813-796798C31949}"/>
              </a:ext>
            </a:extLst>
          </p:cNvPr>
          <p:cNvSpPr txBox="1"/>
          <p:nvPr/>
        </p:nvSpPr>
        <p:spPr>
          <a:xfrm>
            <a:off x="3678509" y="1377174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8219C4-7B4B-6F01-73FA-55E35EC47BC4}"/>
              </a:ext>
            </a:extLst>
          </p:cNvPr>
          <p:cNvSpPr txBox="1"/>
          <p:nvPr/>
        </p:nvSpPr>
        <p:spPr>
          <a:xfrm>
            <a:off x="3422160" y="4035406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B34C4-3676-C69C-5B3D-481DB8D44BD7}"/>
              </a:ext>
            </a:extLst>
          </p:cNvPr>
          <p:cNvSpPr txBox="1"/>
          <p:nvPr/>
        </p:nvSpPr>
        <p:spPr>
          <a:xfrm>
            <a:off x="3888662" y="4487332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649EBF-3D73-4C20-B1E6-83DAAB4F8472}"/>
              </a:ext>
            </a:extLst>
          </p:cNvPr>
          <p:cNvSpPr>
            <a:spLocks noChangeAspect="1"/>
          </p:cNvSpPr>
          <p:nvPr/>
        </p:nvSpPr>
        <p:spPr>
          <a:xfrm>
            <a:off x="3827410" y="4529502"/>
            <a:ext cx="88640" cy="8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ABB137-5BB8-D079-EF3D-831F20670A24}"/>
              </a:ext>
            </a:extLst>
          </p:cNvPr>
          <p:cNvSpPr>
            <a:spLocks noChangeAspect="1"/>
          </p:cNvSpPr>
          <p:nvPr/>
        </p:nvSpPr>
        <p:spPr>
          <a:xfrm>
            <a:off x="3401284" y="4223764"/>
            <a:ext cx="88640" cy="886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36B86300-6E93-7F29-99E4-529E951E33A7}"/>
              </a:ext>
            </a:extLst>
          </p:cNvPr>
          <p:cNvSpPr/>
          <p:nvPr/>
        </p:nvSpPr>
        <p:spPr>
          <a:xfrm>
            <a:off x="1938868" y="4963625"/>
            <a:ext cx="575733" cy="174118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>
              <a:rot lat="18193536" lon="1691220" rev="19551206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234453D-951D-59C2-151F-A94447348E40}"/>
              </a:ext>
            </a:extLst>
          </p:cNvPr>
          <p:cNvSpPr/>
          <p:nvPr/>
        </p:nvSpPr>
        <p:spPr>
          <a:xfrm>
            <a:off x="5012263" y="5776426"/>
            <a:ext cx="575733" cy="174118"/>
          </a:xfrm>
          <a:prstGeom prst="leftArrow">
            <a:avLst/>
          </a:prstGeom>
          <a:solidFill>
            <a:srgbClr val="AB48FA"/>
          </a:solidFill>
          <a:ln>
            <a:solidFill>
              <a:schemeClr val="tx1"/>
            </a:solidFill>
          </a:ln>
          <a:scene3d>
            <a:camera prst="orthographicFront">
              <a:rot lat="2722121" lon="7843175" rev="18633217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3659905C-DC4C-33D9-B90A-A97BC4FD3DE4}"/>
              </a:ext>
            </a:extLst>
          </p:cNvPr>
          <p:cNvSpPr/>
          <p:nvPr/>
        </p:nvSpPr>
        <p:spPr>
          <a:xfrm>
            <a:off x="9000067" y="5657888"/>
            <a:ext cx="575733" cy="174118"/>
          </a:xfrm>
          <a:prstGeom prst="leftArrow">
            <a:avLst/>
          </a:prstGeom>
          <a:solidFill>
            <a:srgbClr val="7030A0"/>
          </a:solidFill>
          <a:ln>
            <a:solidFill>
              <a:schemeClr val="tx1"/>
            </a:solidFill>
          </a:ln>
          <a:scene3d>
            <a:camera prst="orthographicFront">
              <a:rot lat="18193536" lon="1691220" rev="19551206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22C09F7F-57A5-9901-560B-31E9E5BA1721}"/>
              </a:ext>
            </a:extLst>
          </p:cNvPr>
          <p:cNvSpPr/>
          <p:nvPr/>
        </p:nvSpPr>
        <p:spPr>
          <a:xfrm>
            <a:off x="6409266" y="5053627"/>
            <a:ext cx="575733" cy="174118"/>
          </a:xfrm>
          <a:prstGeom prst="leftArrow">
            <a:avLst/>
          </a:prstGeom>
          <a:solidFill>
            <a:srgbClr val="AB48FA"/>
          </a:solidFill>
          <a:ln>
            <a:solidFill>
              <a:schemeClr val="tx1"/>
            </a:solidFill>
          </a:ln>
          <a:scene3d>
            <a:camera prst="orthographicFront">
              <a:rot lat="2722121" lon="7843175" rev="18633217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C5BE6D-C212-7335-0C80-022E0D4A56EF}"/>
              </a:ext>
            </a:extLst>
          </p:cNvPr>
          <p:cNvSpPr txBox="1"/>
          <p:nvPr/>
        </p:nvSpPr>
        <p:spPr>
          <a:xfrm>
            <a:off x="8078631" y="4343240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AF4BB7-FC48-139A-3EC6-54D7C313BA63}"/>
              </a:ext>
            </a:extLst>
          </p:cNvPr>
          <p:cNvSpPr txBox="1"/>
          <p:nvPr/>
        </p:nvSpPr>
        <p:spPr>
          <a:xfrm>
            <a:off x="7664794" y="4170873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4B6075-ABDF-285E-4B60-50DFAF3779BE}"/>
              </a:ext>
            </a:extLst>
          </p:cNvPr>
          <p:cNvSpPr>
            <a:spLocks noChangeAspect="1"/>
          </p:cNvSpPr>
          <p:nvPr/>
        </p:nvSpPr>
        <p:spPr>
          <a:xfrm>
            <a:off x="7612009" y="4213043"/>
            <a:ext cx="88640" cy="8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8258E3-E124-6377-76FC-B9190ED2F90F}"/>
              </a:ext>
            </a:extLst>
          </p:cNvPr>
          <p:cNvSpPr>
            <a:spLocks noChangeAspect="1"/>
          </p:cNvSpPr>
          <p:nvPr/>
        </p:nvSpPr>
        <p:spPr>
          <a:xfrm>
            <a:off x="8040821" y="4531598"/>
            <a:ext cx="88640" cy="886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A13AAE-6FA5-6E31-8467-009DD76A4951}"/>
              </a:ext>
            </a:extLst>
          </p:cNvPr>
          <p:cNvSpPr txBox="1"/>
          <p:nvPr/>
        </p:nvSpPr>
        <p:spPr>
          <a:xfrm>
            <a:off x="4337068" y="4121897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Century Gothic" panose="020B0502020202020204" pitchFamily="34" charset="0"/>
              </a:rPr>
              <a:t>extension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E73B3E-D8D2-C199-B7A7-2A06CD35F5C4}"/>
              </a:ext>
            </a:extLst>
          </p:cNvPr>
          <p:cNvSpPr txBox="1"/>
          <p:nvPr/>
        </p:nvSpPr>
        <p:spPr>
          <a:xfrm>
            <a:off x="8530856" y="4121897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Century Gothic" panose="020B0502020202020204" pitchFamily="34" charset="0"/>
              </a:rPr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19797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067D-776D-1AA6-47F8-2035438F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stress</a:t>
            </a: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B168D5A8-924E-EBB8-5938-08541E12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85" y="681037"/>
            <a:ext cx="5013544" cy="3278698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D06EE33C-B058-ED59-6D9E-9C31D8798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604" y="3403140"/>
            <a:ext cx="3355019" cy="2863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A96CE-1968-5E00-DE06-367379CC1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85" y="3006964"/>
            <a:ext cx="3228137" cy="365582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05CEE1-9381-FFA0-3B67-E7118335707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576754" y="1818409"/>
            <a:ext cx="1506445" cy="1188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AE8A50-D345-193F-8153-B8A3F2BFC8C8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237018" y="2320386"/>
            <a:ext cx="3213096" cy="1082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6BBA39-74DA-9DC1-92B0-1D2006C7F77E}"/>
              </a:ext>
            </a:extLst>
          </p:cNvPr>
          <p:cNvSpPr txBox="1"/>
          <p:nvPr/>
        </p:nvSpPr>
        <p:spPr>
          <a:xfrm>
            <a:off x="962685" y="6579806"/>
            <a:ext cx="2893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Stein and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Wysession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, 2003</a:t>
            </a:r>
          </a:p>
        </p:txBody>
      </p:sp>
    </p:spTree>
    <p:extLst>
      <p:ext uri="{BB962C8B-B14F-4D97-AF65-F5344CB8AC3E}">
        <p14:creationId xmlns:p14="http://schemas.microsoft.com/office/powerpoint/2010/main" val="2353325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EF35-6F52-D94D-5F16-A0E5C453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the moment tensor and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0D7B-7628-254F-C343-9EA043CF04FD}"/>
              </a:ext>
            </a:extLst>
          </p:cNvPr>
          <p:cNvSpPr txBox="1">
            <a:spLocks/>
          </p:cNvSpPr>
          <p:nvPr/>
        </p:nvSpPr>
        <p:spPr>
          <a:xfrm>
            <a:off x="1001602" y="1002241"/>
            <a:ext cx="6155266" cy="53678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How would you describe this fault?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846F14-6958-4CE2-5ED8-0706DDE554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4" t="2489" r="660" b="47863"/>
          <a:stretch/>
        </p:blipFill>
        <p:spPr bwMode="auto">
          <a:xfrm>
            <a:off x="7144582" y="3668590"/>
            <a:ext cx="2147888" cy="205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611FF22-CE65-FA5A-149C-7CBB28382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4" b="48696"/>
          <a:stretch/>
        </p:blipFill>
        <p:spPr bwMode="auto">
          <a:xfrm>
            <a:off x="6789701" y="1002241"/>
            <a:ext cx="2699558" cy="226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BEC3D9A-DCD9-BB77-4882-0E6654E9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02" y="1796120"/>
            <a:ext cx="4699111" cy="372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4F44760-9EE9-65C8-0ADC-C4FFEB3988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71" r="59504"/>
          <a:stretch/>
        </p:blipFill>
        <p:spPr bwMode="auto">
          <a:xfrm>
            <a:off x="9444219" y="1364911"/>
            <a:ext cx="1746179" cy="153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075DA77-5B29-A32F-38B5-01B7DCF11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4" t="54371"/>
          <a:stretch/>
        </p:blipFill>
        <p:spPr bwMode="auto">
          <a:xfrm>
            <a:off x="9489259" y="3976016"/>
            <a:ext cx="1656100" cy="145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79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1E82-6B55-B05A-C2EB-8A87244F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force couples in 3D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43A61D-9749-88DC-DBFF-CEEEEBE6E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4188" y="1624646"/>
                <a:ext cx="3289761" cy="494442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How many possible force couples are there in 3 dimensions?</a:t>
                </a:r>
              </a:p>
              <a:p>
                <a:pPr lvl="1"/>
                <a:r>
                  <a:rPr lang="en-US" dirty="0"/>
                  <a:t>9 in total</a:t>
                </a:r>
              </a:p>
              <a:p>
                <a:pPr lvl="2"/>
                <a:r>
                  <a:rPr lang="en-US" dirty="0"/>
                  <a:t>3 for each force direction</a:t>
                </a:r>
              </a:p>
              <a:p>
                <a:pPr lvl="2"/>
                <a:r>
                  <a:rPr lang="en-US" dirty="0"/>
                  <a:t>3 for each couple separation,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43A61D-9749-88DC-DBFF-CEEEEBE6E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188" y="1624646"/>
                <a:ext cx="3289761" cy="4944429"/>
              </a:xfrm>
              <a:prstGeom prst="rect">
                <a:avLst/>
              </a:prstGeom>
              <a:blipFill>
                <a:blip r:embed="rId2"/>
                <a:stretch>
                  <a:fillRect l="-3340" t="-2096" r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2833B025-6E67-0DDA-110B-BF3C7BFE4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49" y="1256982"/>
            <a:ext cx="5385435" cy="531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DDC89E7-AD02-8399-342F-7D79CF43A17A}"/>
              </a:ext>
            </a:extLst>
          </p:cNvPr>
          <p:cNvSpPr/>
          <p:nvPr/>
        </p:nvSpPr>
        <p:spPr>
          <a:xfrm>
            <a:off x="6096000" y="6062134"/>
            <a:ext cx="609600" cy="506941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E90FB-3E17-628E-8D92-E228C812A787}"/>
                  </a:ext>
                </a:extLst>
              </p:cNvPr>
              <p:cNvSpPr txBox="1"/>
              <p:nvPr/>
            </p:nvSpPr>
            <p:spPr>
              <a:xfrm>
                <a:off x="2401841" y="5158357"/>
                <a:ext cx="25569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B050"/>
                    </a:solidFill>
                  </a:rPr>
                  <a:t>e.g. force couple pointing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3 direction and separated in the 1 direction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3E90FB-3E17-628E-8D92-E228C812A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841" y="5158357"/>
                <a:ext cx="2556933" cy="1200329"/>
              </a:xfrm>
              <a:prstGeom prst="rect">
                <a:avLst/>
              </a:prstGeom>
              <a:blipFill>
                <a:blip r:embed="rId4"/>
                <a:stretch>
                  <a:fillRect l="-1909" t="-2538" r="-405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41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D933-5BF0-642B-591F-F5BE3334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moment 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F25F3-2EDF-40F1-235D-186978F3CD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3202" y="1022761"/>
                <a:ext cx="8310033" cy="5114822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arrange all 9 </a:t>
                </a:r>
                <a:r>
                  <a:rPr lang="en-US" dirty="0">
                    <a:solidFill>
                      <a:schemeClr val="accent2"/>
                    </a:solidFill>
                  </a:rPr>
                  <a:t>force couples </a:t>
                </a:r>
                <a:r>
                  <a:rPr lang="en-US" dirty="0"/>
                  <a:t>in a tensor called the </a:t>
                </a:r>
                <a:r>
                  <a:rPr lang="en-US" dirty="0">
                    <a:solidFill>
                      <a:srgbClr val="00B0F0"/>
                    </a:solidFill>
                  </a:rPr>
                  <a:t>moment tensor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baseline="-25000" dirty="0" err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𝒊𝒋</m:t>
                    </m:r>
                  </m:oMath>
                </a14:m>
                <a:r>
                  <a:rPr lang="en-US" dirty="0"/>
                  <a:t>, where </a:t>
                </a:r>
                <a:r>
                  <a:rPr lang="en-US" i="1" dirty="0" err="1"/>
                  <a:t>i</a:t>
                </a:r>
                <a:r>
                  <a:rPr lang="en-US" dirty="0"/>
                  <a:t> denotes the direction in which the forces are pointing and </a:t>
                </a:r>
                <a:r>
                  <a:rPr lang="en-US" i="1" dirty="0"/>
                  <a:t>j</a:t>
                </a:r>
                <a:r>
                  <a:rPr lang="en-US" dirty="0"/>
                  <a:t> denotes the direction along which they are separated: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00B0F0"/>
                    </a:solidFill>
                  </a:rPr>
                  <a:t>moment tensor </a:t>
                </a:r>
                <a:r>
                  <a:rPr lang="en-US" dirty="0"/>
                  <a:t>is symmetric, because forces must appear in double couples to preserve angular momentum: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has 6 independent components</a:t>
                </a:r>
              </a:p>
              <a:p>
                <a:r>
                  <a:rPr lang="en-US" dirty="0"/>
                  <a:t>The moment tensor provides a general representation of the internally-generated forces that can act at a point in an elastic medium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F25F3-2EDF-40F1-235D-186978F3C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202" y="1022761"/>
                <a:ext cx="8310033" cy="5114822"/>
              </a:xfrm>
              <a:prstGeom prst="rect">
                <a:avLst/>
              </a:prstGeom>
              <a:blipFill>
                <a:blip r:embed="rId3"/>
                <a:stretch>
                  <a:fillRect l="-1174" t="-2384" r="-1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84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451E1-4FD9-3FC1-3ED3-9687BC7E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scalar moment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AB2B7-A786-0246-35E8-71FCD0463728}"/>
              </a:ext>
            </a:extLst>
          </p:cNvPr>
          <p:cNvSpPr txBox="1"/>
          <p:nvPr/>
        </p:nvSpPr>
        <p:spPr>
          <a:xfrm>
            <a:off x="876008" y="2967335"/>
            <a:ext cx="464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Moment magnitude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537F6-E7C8-532F-A62D-9C66D385F8E4}"/>
                  </a:ext>
                </a:extLst>
              </p:cNvPr>
              <p:cNvSpPr txBox="1"/>
              <p:nvPr/>
            </p:nvSpPr>
            <p:spPr>
              <a:xfrm>
                <a:off x="519825" y="3541399"/>
                <a:ext cx="24756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F537F6-E7C8-532F-A62D-9C66D385F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5" y="3541399"/>
                <a:ext cx="2475674" cy="369332"/>
              </a:xfrm>
              <a:prstGeom prst="rect">
                <a:avLst/>
              </a:prstGeom>
              <a:blipFill>
                <a:blip r:embed="rId2"/>
                <a:stretch>
                  <a:fillRect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9BAD88-1680-0471-7A89-294454D0DCE0}"/>
                  </a:ext>
                </a:extLst>
              </p:cNvPr>
              <p:cNvSpPr txBox="1"/>
              <p:nvPr/>
            </p:nvSpPr>
            <p:spPr>
              <a:xfrm>
                <a:off x="2995499" y="3541399"/>
                <a:ext cx="21066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= scalar moment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9BAD88-1680-0471-7A89-294454D0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499" y="3541399"/>
                <a:ext cx="2106660" cy="369332"/>
              </a:xfrm>
              <a:prstGeom prst="rect">
                <a:avLst/>
              </a:prstGeom>
              <a:blipFill>
                <a:blip r:embed="rId3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4F2B4-42C7-7780-14B6-20163101C9C0}"/>
                  </a:ext>
                </a:extLst>
              </p:cNvPr>
              <p:cNvSpPr txBox="1"/>
              <p:nvPr/>
            </p:nvSpPr>
            <p:spPr>
              <a:xfrm>
                <a:off x="3110073" y="3838464"/>
                <a:ext cx="1992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shear modulus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D4F2B4-42C7-7780-14B6-20163101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73" y="3838464"/>
                <a:ext cx="1992086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68CAC-04E2-CE37-7186-DCB489992383}"/>
                  </a:ext>
                </a:extLst>
              </p:cNvPr>
              <p:cNvSpPr txBox="1"/>
              <p:nvPr/>
            </p:nvSpPr>
            <p:spPr>
              <a:xfrm>
                <a:off x="3110073" y="4157301"/>
                <a:ext cx="27996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= displacement on fault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68CAC-04E2-CE37-7186-DCB489992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73" y="4157301"/>
                <a:ext cx="2799608" cy="369332"/>
              </a:xfrm>
              <a:prstGeom prst="rect">
                <a:avLst/>
              </a:prstGeom>
              <a:blipFill>
                <a:blip r:embed="rId5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0C9277-3559-2506-4DD5-2A7E0471778F}"/>
                  </a:ext>
                </a:extLst>
              </p:cNvPr>
              <p:cNvSpPr txBox="1"/>
              <p:nvPr/>
            </p:nvSpPr>
            <p:spPr>
              <a:xfrm>
                <a:off x="3110073" y="4449575"/>
                <a:ext cx="3231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area of fault that ruptured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0C9277-3559-2506-4DD5-2A7E04717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073" y="4449575"/>
                <a:ext cx="3231078" cy="369332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65711AA1-A571-05B6-0A67-5D35272A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318" y="2934813"/>
            <a:ext cx="2682875" cy="180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D310DA13-6A00-6054-E59F-4C34B882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687" y="852476"/>
            <a:ext cx="2624138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F4250BC7-DAC5-19D4-5083-2ACCAFEFEB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008" y="5467567"/>
            <a:ext cx="4664931" cy="7736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7BC31D-E551-5D79-370B-49EE4E6F91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8908" y="1279071"/>
            <a:ext cx="4044256" cy="11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A300-E880-6E22-1D6F-BFE82A91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CMT catalog (</a:t>
            </a:r>
            <a:r>
              <a:rPr lang="en-US" dirty="0">
                <a:hlinkClick r:id="rId2"/>
              </a:rPr>
              <a:t>https://www.globalcmt.org/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A94316-AFB6-4BCA-1CBD-CC68DEE496DC}"/>
                  </a:ext>
                </a:extLst>
              </p:cNvPr>
              <p:cNvSpPr txBox="1"/>
              <p:nvPr/>
            </p:nvSpPr>
            <p:spPr>
              <a:xfrm>
                <a:off x="6230798" y="4982988"/>
                <a:ext cx="2966389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A94316-AFB6-4BCA-1CBD-CC68DEE49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798" y="4982988"/>
                <a:ext cx="2966389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3A2A1B8-E7BD-1FC6-4E96-8EF59964D22A}"/>
              </a:ext>
            </a:extLst>
          </p:cNvPr>
          <p:cNvSpPr txBox="1"/>
          <p:nvPr/>
        </p:nvSpPr>
        <p:spPr>
          <a:xfrm>
            <a:off x="7180033" y="5947840"/>
            <a:ext cx="189519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the seismic moment tensor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AD512-C74A-E1BD-4E58-BE9DD4A8A6FE}"/>
              </a:ext>
            </a:extLst>
          </p:cNvPr>
          <p:cNvSpPr/>
          <p:nvPr/>
        </p:nvSpPr>
        <p:spPr>
          <a:xfrm>
            <a:off x="6161125" y="4901145"/>
            <a:ext cx="3087362" cy="13404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9E2BCC4-224D-4202-54BD-2CD4E0CEC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113" y="1309303"/>
            <a:ext cx="4246151" cy="47605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2FA195-00F2-C6BD-9649-FFE9157ABD09}"/>
              </a:ext>
            </a:extLst>
          </p:cNvPr>
          <p:cNvSpPr/>
          <p:nvPr/>
        </p:nvSpPr>
        <p:spPr>
          <a:xfrm>
            <a:off x="1678113" y="4557114"/>
            <a:ext cx="3790870" cy="546109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A5AD2C-E2E8-483E-5EBC-F91182D4D35D}"/>
              </a:ext>
            </a:extLst>
          </p:cNvPr>
          <p:cNvSpPr/>
          <p:nvPr/>
        </p:nvSpPr>
        <p:spPr>
          <a:xfrm>
            <a:off x="7071337" y="4974279"/>
            <a:ext cx="1960350" cy="973561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EEB9F2-416F-5B56-1529-FB8924568AED}"/>
              </a:ext>
            </a:extLst>
          </p:cNvPr>
          <p:cNvSpPr/>
          <p:nvPr/>
        </p:nvSpPr>
        <p:spPr>
          <a:xfrm>
            <a:off x="6755273" y="4982988"/>
            <a:ext cx="279596" cy="973561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A39E0A-1E57-D79B-4264-1EB5A13A1B90}"/>
              </a:ext>
            </a:extLst>
          </p:cNvPr>
          <p:cNvSpPr/>
          <p:nvPr/>
        </p:nvSpPr>
        <p:spPr>
          <a:xfrm>
            <a:off x="2402606" y="5200352"/>
            <a:ext cx="1838465" cy="15173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42A5A-B470-D376-6EB9-D47300A12164}"/>
              </a:ext>
            </a:extLst>
          </p:cNvPr>
          <p:cNvSpPr txBox="1"/>
          <p:nvPr/>
        </p:nvSpPr>
        <p:spPr>
          <a:xfrm>
            <a:off x="6129827" y="3600905"/>
            <a:ext cx="254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CMT (full format)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74F218-C948-AFB7-D58D-79CD710FD323}"/>
              </a:ext>
            </a:extLst>
          </p:cNvPr>
          <p:cNvSpPr txBox="1"/>
          <p:nvPr/>
        </p:nvSpPr>
        <p:spPr>
          <a:xfrm>
            <a:off x="6141981" y="3970238"/>
            <a:ext cx="3127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in spherical coordinates (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x, y, z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--&gt; r, t, 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99C810-ED33-4549-6E8F-38A023DA7D06}"/>
              </a:ext>
            </a:extLst>
          </p:cNvPr>
          <p:cNvSpPr txBox="1"/>
          <p:nvPr/>
        </p:nvSpPr>
        <p:spPr>
          <a:xfrm>
            <a:off x="6141981" y="4216705"/>
            <a:ext cx="2999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200" baseline="-25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= 1.79 10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dyne-cm = 1.79 10</a:t>
            </a:r>
            <a:r>
              <a:rPr lang="en-US" sz="1200" baseline="300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Nm</a:t>
            </a:r>
          </a:p>
        </p:txBody>
      </p:sp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1CF21E6C-02F2-360A-D1D9-D82F8C65E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800" y="3331735"/>
            <a:ext cx="1305087" cy="14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5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FCE52-22A0-21BE-E5E9-7104A6EB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Diagonalizing the moment tensor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51A9B82A-1101-80C0-A3DE-A6703F6A0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3"/>
          <a:stretch/>
        </p:blipFill>
        <p:spPr>
          <a:xfrm>
            <a:off x="2335752" y="1256671"/>
            <a:ext cx="3359645" cy="208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62C73-251A-78BD-B796-C45DB1AA9845}"/>
              </a:ext>
            </a:extLst>
          </p:cNvPr>
          <p:cNvSpPr txBox="1"/>
          <p:nvPr/>
        </p:nvSpPr>
        <p:spPr>
          <a:xfrm>
            <a:off x="6002607" y="1506947"/>
            <a:ext cx="8521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plane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78E824-667F-98DB-41A8-4515D351D07B}"/>
                  </a:ext>
                </a:extLst>
              </p:cNvPr>
              <p:cNvSpPr txBox="1"/>
              <p:nvPr/>
            </p:nvSpPr>
            <p:spPr>
              <a:xfrm>
                <a:off x="6120174" y="1790487"/>
                <a:ext cx="95455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strike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78E824-667F-98DB-41A8-4515D351D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74" y="1790487"/>
                <a:ext cx="954557" cy="184666"/>
              </a:xfrm>
              <a:prstGeom prst="rect">
                <a:avLst/>
              </a:prstGeom>
              <a:blipFill>
                <a:blip r:embed="rId3"/>
                <a:stretch>
                  <a:fillRect l="-5732" t="-6667" r="-2548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8BBF17-E866-8E7A-4B20-C20D16A6155B}"/>
                  </a:ext>
                </a:extLst>
              </p:cNvPr>
              <p:cNvSpPr txBox="1"/>
              <p:nvPr/>
            </p:nvSpPr>
            <p:spPr>
              <a:xfrm>
                <a:off x="6120174" y="2003068"/>
                <a:ext cx="88370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 (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dip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8BBF17-E866-8E7A-4B20-C20D16A61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74" y="2003068"/>
                <a:ext cx="883703" cy="184666"/>
              </a:xfrm>
              <a:prstGeom prst="rect">
                <a:avLst/>
              </a:prstGeom>
              <a:blipFill>
                <a:blip r:embed="rId4"/>
                <a:stretch>
                  <a:fillRect l="-6897" t="-6667" r="-2069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8714BC-3328-2CA4-DF7F-6692A8B7CFDA}"/>
                  </a:ext>
                </a:extLst>
              </p:cNvPr>
              <p:cNvSpPr txBox="1"/>
              <p:nvPr/>
            </p:nvSpPr>
            <p:spPr>
              <a:xfrm>
                <a:off x="6120173" y="2215649"/>
                <a:ext cx="85600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(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rake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8714BC-3328-2CA4-DF7F-6692A8B7C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73" y="2215649"/>
                <a:ext cx="856004" cy="184666"/>
              </a:xfrm>
              <a:prstGeom prst="rect">
                <a:avLst/>
              </a:prstGeom>
              <a:blipFill>
                <a:blip r:embed="rId5"/>
                <a:stretch>
                  <a:fillRect l="-7143" t="-3226" r="-4286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56CF6-17E1-9EA4-4295-4358B57A8835}"/>
                  </a:ext>
                </a:extLst>
              </p:cNvPr>
              <p:cNvSpPr txBox="1"/>
              <p:nvPr/>
            </p:nvSpPr>
            <p:spPr>
              <a:xfrm>
                <a:off x="3072592" y="4063589"/>
                <a:ext cx="6272760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F56CF6-17E1-9EA4-4295-4358B57A8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592" y="4063589"/>
                <a:ext cx="6272760" cy="8917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506DB-4043-23A0-86AB-029991D097BE}"/>
                  </a:ext>
                </a:extLst>
              </p:cNvPr>
              <p:cNvSpPr txBox="1"/>
              <p:nvPr/>
            </p:nvSpPr>
            <p:spPr>
              <a:xfrm>
                <a:off x="2634730" y="2930336"/>
                <a:ext cx="773673" cy="291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506DB-4043-23A0-86AB-029991D0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730" y="2930336"/>
                <a:ext cx="773673" cy="2916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C89C3F-C473-D5E0-5752-63486E08AADC}"/>
                  </a:ext>
                </a:extLst>
              </p:cNvPr>
              <p:cNvSpPr txBox="1"/>
              <p:nvPr/>
            </p:nvSpPr>
            <p:spPr>
              <a:xfrm>
                <a:off x="4313867" y="2930336"/>
                <a:ext cx="773930" cy="291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C89C3F-C473-D5E0-5752-63486E08A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867" y="2930336"/>
                <a:ext cx="773930" cy="2916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AD6DC-E3DE-1A3D-3AD0-2C3F7A266FBD}"/>
                  </a:ext>
                </a:extLst>
              </p:cNvPr>
              <p:cNvSpPr txBox="1"/>
              <p:nvPr/>
            </p:nvSpPr>
            <p:spPr>
              <a:xfrm>
                <a:off x="7499506" y="1790487"/>
                <a:ext cx="103951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𝜗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 (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strike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AD6DC-E3DE-1A3D-3AD0-2C3F7A266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06" y="1790487"/>
                <a:ext cx="1039515" cy="184666"/>
              </a:xfrm>
              <a:prstGeom prst="rect">
                <a:avLst/>
              </a:prstGeom>
              <a:blipFill>
                <a:blip r:embed="rId9"/>
                <a:stretch>
                  <a:fillRect l="-5263" t="-6667" r="-2924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BDC8A3-7760-80B4-B494-FF986DCD3351}"/>
                  </a:ext>
                </a:extLst>
              </p:cNvPr>
              <p:cNvSpPr txBox="1"/>
              <p:nvPr/>
            </p:nvSpPr>
            <p:spPr>
              <a:xfrm>
                <a:off x="7499506" y="2003068"/>
                <a:ext cx="88370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 (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dip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BDC8A3-7760-80B4-B494-FF986DCD3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06" y="2003068"/>
                <a:ext cx="883703" cy="184666"/>
              </a:xfrm>
              <a:prstGeom prst="rect">
                <a:avLst/>
              </a:prstGeom>
              <a:blipFill>
                <a:blip r:embed="rId10"/>
                <a:stretch>
                  <a:fillRect l="-6207" t="-6667" r="-2759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1DFAFC-CF82-D430-9D63-659101FD3CFB}"/>
                  </a:ext>
                </a:extLst>
              </p:cNvPr>
              <p:cNvSpPr txBox="1"/>
              <p:nvPr/>
            </p:nvSpPr>
            <p:spPr>
              <a:xfrm>
                <a:off x="7499505" y="2215649"/>
                <a:ext cx="102592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(</m:t>
                      </m:r>
                      <m:r>
                        <m:rPr>
                          <m:sty m:val="p"/>
                        </m:rPr>
                        <a:rPr lang="en-US" sz="12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rake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1DFAFC-CF82-D430-9D63-659101FD3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505" y="2215649"/>
                <a:ext cx="1025922" cy="184666"/>
              </a:xfrm>
              <a:prstGeom prst="rect">
                <a:avLst/>
              </a:prstGeom>
              <a:blipFill>
                <a:blip r:embed="rId11"/>
                <a:stretch>
                  <a:fillRect l="-5325" t="-3226" r="-2959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010191B-B92C-5902-C2A1-2ACD2915F29F}"/>
              </a:ext>
            </a:extLst>
          </p:cNvPr>
          <p:cNvSpPr txBox="1"/>
          <p:nvPr/>
        </p:nvSpPr>
        <p:spPr>
          <a:xfrm>
            <a:off x="7374533" y="1506947"/>
            <a:ext cx="11508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plane 2</a:t>
            </a:r>
          </a:p>
        </p:txBody>
      </p:sp>
    </p:spTree>
    <p:extLst>
      <p:ext uri="{BB962C8B-B14F-4D97-AF65-F5344CB8AC3E}">
        <p14:creationId xmlns:p14="http://schemas.microsoft.com/office/powerpoint/2010/main" val="807335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3363D6-8E7E-3930-8815-9799513A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 dirty="0"/>
              <a:t>Diagonalizing the moment tensor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B9A7D6-6C5F-8C03-AFEB-5CD67A05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3"/>
          <a:stretch/>
        </p:blipFill>
        <p:spPr>
          <a:xfrm>
            <a:off x="1848637" y="2031587"/>
            <a:ext cx="2520000" cy="1564286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E72CF4E-C4A0-AC60-FCE7-33900F2D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637" y="3770401"/>
            <a:ext cx="2520000" cy="2437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52C8C0-DB43-FB9B-F8D2-59B58D52D891}"/>
                  </a:ext>
                </a:extLst>
              </p:cNvPr>
              <p:cNvSpPr txBox="1"/>
              <p:nvPr/>
            </p:nvSpPr>
            <p:spPr>
              <a:xfrm>
                <a:off x="1848637" y="927998"/>
                <a:ext cx="169200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52C8C0-DB43-FB9B-F8D2-59B58D52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37" y="927998"/>
                <a:ext cx="1692002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894A6-42F1-4740-665F-BD29EE02BB70}"/>
                  </a:ext>
                </a:extLst>
              </p:cNvPr>
              <p:cNvSpPr txBox="1"/>
              <p:nvPr/>
            </p:nvSpPr>
            <p:spPr>
              <a:xfrm>
                <a:off x="2011675" y="3311117"/>
                <a:ext cx="773673" cy="291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894A6-42F1-4740-665F-BD29EE02B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75" y="3311117"/>
                <a:ext cx="773673" cy="291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D74CB7-DD74-DF7F-10FE-5A3861EDAE81}"/>
                  </a:ext>
                </a:extLst>
              </p:cNvPr>
              <p:cNvSpPr txBox="1"/>
              <p:nvPr/>
            </p:nvSpPr>
            <p:spPr>
              <a:xfrm>
                <a:off x="3235229" y="3311117"/>
                <a:ext cx="773930" cy="291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D74CB7-DD74-DF7F-10FE-5A3861ED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29" y="3311117"/>
                <a:ext cx="773930" cy="291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6D5E796-62F6-AABE-C414-C7CCDB250EFA}"/>
              </a:ext>
            </a:extLst>
          </p:cNvPr>
          <p:cNvSpPr txBox="1"/>
          <p:nvPr/>
        </p:nvSpPr>
        <p:spPr>
          <a:xfrm>
            <a:off x="5146764" y="1140395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Century Gothic" panose="020B0502020202020204" pitchFamily="34" charset="0"/>
              </a:rPr>
              <a:t>Linear algebra (diagonalizing a matrix)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D1E804-838B-03B6-442E-B957F12304B1}"/>
                  </a:ext>
                </a:extLst>
              </p:cNvPr>
              <p:cNvSpPr txBox="1"/>
              <p:nvPr/>
            </p:nvSpPr>
            <p:spPr>
              <a:xfrm>
                <a:off x="5211845" y="1660570"/>
                <a:ext cx="7258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𝑀𝑣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D1E804-838B-03B6-442E-B957F1230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45" y="1660570"/>
                <a:ext cx="725840" cy="215444"/>
              </a:xfrm>
              <a:prstGeom prst="rect">
                <a:avLst/>
              </a:prstGeom>
              <a:blipFill>
                <a:blip r:embed="rId7"/>
                <a:stretch>
                  <a:fillRect l="-5042" r="-420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0E52B-3246-C6B7-BFAC-91C9744C77B0}"/>
                  </a:ext>
                </a:extLst>
              </p:cNvPr>
              <p:cNvSpPr txBox="1"/>
              <p:nvPr/>
            </p:nvSpPr>
            <p:spPr>
              <a:xfrm>
                <a:off x="5146765" y="1987154"/>
                <a:ext cx="2098651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E0E52B-3246-C6B7-BFAC-91C9744C7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65" y="1987154"/>
                <a:ext cx="2098651" cy="569771"/>
              </a:xfrm>
              <a:prstGeom prst="rect">
                <a:avLst/>
              </a:prstGeom>
              <a:blipFill>
                <a:blip r:embed="rId8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AD7C2B-C311-A3B1-0EAF-0E0C32EF1A42}"/>
                  </a:ext>
                </a:extLst>
              </p:cNvPr>
              <p:cNvSpPr txBox="1"/>
              <p:nvPr/>
            </p:nvSpPr>
            <p:spPr>
              <a:xfrm>
                <a:off x="5080005" y="2735412"/>
                <a:ext cx="2305118" cy="6935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AD7C2B-C311-A3B1-0EAF-0E0C32EF1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5" y="2735412"/>
                <a:ext cx="2305118" cy="6935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41A668-CBEF-16FC-6248-027E257FC27F}"/>
                  </a:ext>
                </a:extLst>
              </p:cNvPr>
              <p:cNvSpPr txBox="1"/>
              <p:nvPr/>
            </p:nvSpPr>
            <p:spPr>
              <a:xfrm>
                <a:off x="5149523" y="3548253"/>
                <a:ext cx="1892954" cy="5741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9BBB59">
                                        <a:lumMod val="50000"/>
                                      </a:srgb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9BBB59">
                                        <a:lumMod val="50000"/>
                                      </a:srgb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41A668-CBEF-16FC-6248-027E257F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523" y="3548253"/>
                <a:ext cx="1892954" cy="5741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B73D0A-08A5-CD94-DE6D-6E2975656544}"/>
                  </a:ext>
                </a:extLst>
              </p:cNvPr>
              <p:cNvSpPr txBox="1"/>
              <p:nvPr/>
            </p:nvSpPr>
            <p:spPr>
              <a:xfrm>
                <a:off x="5146764" y="4412328"/>
                <a:ext cx="110588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B73D0A-08A5-CD94-DE6D-6E297565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64" y="4412328"/>
                <a:ext cx="1105880" cy="215444"/>
              </a:xfrm>
              <a:prstGeom prst="rect">
                <a:avLst/>
              </a:prstGeom>
              <a:blipFill>
                <a:blip r:embed="rId11"/>
                <a:stretch>
                  <a:fillRect l="-3297" r="-274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5D3D28-EB40-C535-50E9-AEDA29927E2C}"/>
                  </a:ext>
                </a:extLst>
              </p:cNvPr>
              <p:cNvSpPr txBox="1"/>
              <p:nvPr/>
            </p:nvSpPr>
            <p:spPr>
              <a:xfrm>
                <a:off x="5467749" y="4872833"/>
                <a:ext cx="6045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5D3D28-EB40-C535-50E9-AEDA29927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49" y="4872833"/>
                <a:ext cx="604589" cy="215444"/>
              </a:xfrm>
              <a:prstGeom prst="rect">
                <a:avLst/>
              </a:prstGeom>
              <a:blipFill>
                <a:blip r:embed="rId12"/>
                <a:stretch>
                  <a:fillRect l="-7071" r="-606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EB4B45-32F2-30AD-32B2-7107CCB458CA}"/>
                  </a:ext>
                </a:extLst>
              </p:cNvPr>
              <p:cNvSpPr txBox="1"/>
              <p:nvPr/>
            </p:nvSpPr>
            <p:spPr>
              <a:xfrm>
                <a:off x="5467749" y="5105713"/>
                <a:ext cx="4699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EB4B45-32F2-30AD-32B2-7107CCB4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49" y="5105713"/>
                <a:ext cx="469937" cy="215444"/>
              </a:xfrm>
              <a:prstGeom prst="rect">
                <a:avLst/>
              </a:prstGeom>
              <a:blipFill>
                <a:blip r:embed="rId13"/>
                <a:stretch>
                  <a:fillRect l="-9091" r="-7792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FB2017-858B-8F38-A6DE-27491C1EEAA9}"/>
                  </a:ext>
                </a:extLst>
              </p:cNvPr>
              <p:cNvSpPr txBox="1"/>
              <p:nvPr/>
            </p:nvSpPr>
            <p:spPr>
              <a:xfrm>
                <a:off x="5467749" y="5333338"/>
                <a:ext cx="6045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FB2017-858B-8F38-A6DE-27491C1EE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749" y="5333338"/>
                <a:ext cx="604589" cy="215444"/>
              </a:xfrm>
              <a:prstGeom prst="rect">
                <a:avLst/>
              </a:prstGeom>
              <a:blipFill>
                <a:blip r:embed="rId14"/>
                <a:stretch>
                  <a:fillRect l="-7071" r="-606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B7F3CD2-BBA5-F66A-4E27-211EE9026B62}"/>
              </a:ext>
            </a:extLst>
          </p:cNvPr>
          <p:cNvSpPr/>
          <p:nvPr/>
        </p:nvSpPr>
        <p:spPr>
          <a:xfrm>
            <a:off x="5390606" y="4872834"/>
            <a:ext cx="705394" cy="67594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BB28F1-1D0E-786A-C286-827C4C5E7CF6}"/>
              </a:ext>
            </a:extLst>
          </p:cNvPr>
          <p:cNvSpPr txBox="1"/>
          <p:nvPr/>
        </p:nvSpPr>
        <p:spPr>
          <a:xfrm>
            <a:off x="7042477" y="1643452"/>
            <a:ext cx="2550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eigenvectors </a:t>
            </a:r>
            <a:r>
              <a:rPr lang="en-US" sz="11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1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eigenvalues </a:t>
            </a:r>
            <a:r>
              <a:rPr lang="en-US" sz="1100" dirty="0">
                <a:solidFill>
                  <a:srgbClr val="7030A0"/>
                </a:solidFill>
                <a:latin typeface="Symbol" pitchFamily="2" charset="2"/>
                <a:cs typeface="Arial" panose="020B0604020202020204" pitchFamily="34" charset="0"/>
              </a:rPr>
              <a:t>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F5B7E-CA28-D28C-DC3D-D05BC44F42A5}"/>
              </a:ext>
            </a:extLst>
          </p:cNvPr>
          <p:cNvSpPr txBox="1"/>
          <p:nvPr/>
        </p:nvSpPr>
        <p:spPr>
          <a:xfrm>
            <a:off x="5146764" y="693218"/>
            <a:ext cx="609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5"/>
              </a:rPr>
              <a:t>https://www.3blue1brown.com/topics/linear-algebra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0866-FAEB-64CD-7DB9-BDD87B4E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Plate tectonics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CC49198-3BBA-2942-AB6A-F8E71377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49" y="779843"/>
            <a:ext cx="10046825" cy="5129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5D32B-1D20-625A-3219-DF02F654C005}"/>
              </a:ext>
            </a:extLst>
          </p:cNvPr>
          <p:cNvSpPr txBox="1"/>
          <p:nvPr/>
        </p:nvSpPr>
        <p:spPr>
          <a:xfrm>
            <a:off x="1001140" y="5908969"/>
            <a:ext cx="283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Duarte and </a:t>
            </a:r>
            <a:r>
              <a:rPr lang="en-US" sz="1400" dirty="0" err="1">
                <a:latin typeface="Avenir Light" panose="020B0402020203020204" pitchFamily="34" charset="77"/>
              </a:rPr>
              <a:t>Schellart</a:t>
            </a:r>
            <a:r>
              <a:rPr lang="en-US" sz="1400" dirty="0">
                <a:latin typeface="Avenir Light" panose="020B0402020203020204" pitchFamily="34" charset="77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3975190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CFD4-613D-BCC5-C120-28E7C8E6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Diagonalizing the moment tensor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AF837AAC-7F34-460F-5D4E-6175D9BA9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3"/>
          <a:stretch/>
        </p:blipFill>
        <p:spPr>
          <a:xfrm>
            <a:off x="1848637" y="2031587"/>
            <a:ext cx="2520000" cy="1564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0AA1E9-5D87-826F-9E7B-901574CA91D0}"/>
                  </a:ext>
                </a:extLst>
              </p:cNvPr>
              <p:cNvSpPr txBox="1"/>
              <p:nvPr/>
            </p:nvSpPr>
            <p:spPr>
              <a:xfrm>
                <a:off x="1848637" y="927998"/>
                <a:ext cx="1692002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0AA1E9-5D87-826F-9E7B-901574CA9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637" y="927998"/>
                <a:ext cx="1692002" cy="732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DB7910-42B8-2148-7908-954EEB7AA729}"/>
                  </a:ext>
                </a:extLst>
              </p:cNvPr>
              <p:cNvSpPr txBox="1"/>
              <p:nvPr/>
            </p:nvSpPr>
            <p:spPr>
              <a:xfrm>
                <a:off x="2011675" y="3311117"/>
                <a:ext cx="773673" cy="291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DB7910-42B8-2148-7908-954EEB7AA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75" y="3311117"/>
                <a:ext cx="773673" cy="291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F1ADDF-975A-4311-75B3-E4DF0B010C2E}"/>
                  </a:ext>
                </a:extLst>
              </p:cNvPr>
              <p:cNvSpPr txBox="1"/>
              <p:nvPr/>
            </p:nvSpPr>
            <p:spPr>
              <a:xfrm>
                <a:off x="3235229" y="3311117"/>
                <a:ext cx="773930" cy="2916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𝑦𝑥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F1ADDF-975A-4311-75B3-E4DF0B010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29" y="3311117"/>
                <a:ext cx="773930" cy="291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6CE1B5-78CC-16F7-1B9E-6F95EBE7F029}"/>
              </a:ext>
            </a:extLst>
          </p:cNvPr>
          <p:cNvSpPr txBox="1"/>
          <p:nvPr/>
        </p:nvSpPr>
        <p:spPr>
          <a:xfrm>
            <a:off x="5146764" y="1140395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Century Gothic" panose="020B0502020202020204" pitchFamily="34" charset="0"/>
              </a:rPr>
              <a:t>Linear algebra (diagonalizing a matrix)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5CBD21-5047-D989-02FC-C97963A3A6CC}"/>
                  </a:ext>
                </a:extLst>
              </p:cNvPr>
              <p:cNvSpPr txBox="1"/>
              <p:nvPr/>
            </p:nvSpPr>
            <p:spPr>
              <a:xfrm>
                <a:off x="5211845" y="1660570"/>
                <a:ext cx="7258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𝑀𝑣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5CBD21-5047-D989-02FC-C97963A3A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45" y="1660570"/>
                <a:ext cx="725840" cy="215444"/>
              </a:xfrm>
              <a:prstGeom prst="rect">
                <a:avLst/>
              </a:prstGeom>
              <a:blipFill>
                <a:blip r:embed="rId6"/>
                <a:stretch>
                  <a:fillRect l="-5042" r="-420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E0E12D-05BC-A5CA-6FEF-D3585AA55CA2}"/>
                  </a:ext>
                </a:extLst>
              </p:cNvPr>
              <p:cNvSpPr txBox="1"/>
              <p:nvPr/>
            </p:nvSpPr>
            <p:spPr>
              <a:xfrm>
                <a:off x="5146765" y="1987154"/>
                <a:ext cx="2098651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chemeClr val="accent3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accent3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E0E12D-05BC-A5CA-6FEF-D3585AA55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765" y="1987154"/>
                <a:ext cx="2098651" cy="569771"/>
              </a:xfrm>
              <a:prstGeom prst="rect">
                <a:avLst/>
              </a:prstGeom>
              <a:blipFill>
                <a:blip r:embed="rId7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D03D92-C93A-288A-85DA-B6F4DF75C540}"/>
                  </a:ext>
                </a:extLst>
              </p:cNvPr>
              <p:cNvSpPr txBox="1"/>
              <p:nvPr/>
            </p:nvSpPr>
            <p:spPr>
              <a:xfrm>
                <a:off x="8959887" y="1987153"/>
                <a:ext cx="6045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D03D92-C93A-288A-85DA-B6F4DF75C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887" y="1987153"/>
                <a:ext cx="604589" cy="215444"/>
              </a:xfrm>
              <a:prstGeom prst="rect">
                <a:avLst/>
              </a:prstGeom>
              <a:blipFill>
                <a:blip r:embed="rId8"/>
                <a:stretch>
                  <a:fillRect l="-7071" r="-606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096E36-B21A-7A87-7249-DCBF1A4CF3C7}"/>
                  </a:ext>
                </a:extLst>
              </p:cNvPr>
              <p:cNvSpPr txBox="1"/>
              <p:nvPr/>
            </p:nvSpPr>
            <p:spPr>
              <a:xfrm>
                <a:off x="8959887" y="2220033"/>
                <a:ext cx="46993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096E36-B21A-7A87-7249-DCBF1A4CF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887" y="2220033"/>
                <a:ext cx="469937" cy="215444"/>
              </a:xfrm>
              <a:prstGeom prst="rect">
                <a:avLst/>
              </a:prstGeom>
              <a:blipFill>
                <a:blip r:embed="rId9"/>
                <a:stretch>
                  <a:fillRect l="-9091" r="-7792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C76EB4-4020-8FB1-09BB-297D9305414B}"/>
                  </a:ext>
                </a:extLst>
              </p:cNvPr>
              <p:cNvSpPr txBox="1"/>
              <p:nvPr/>
            </p:nvSpPr>
            <p:spPr>
              <a:xfrm>
                <a:off x="8959887" y="2447658"/>
                <a:ext cx="6045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14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C76EB4-4020-8FB1-09BB-297D93054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887" y="2447658"/>
                <a:ext cx="604589" cy="215444"/>
              </a:xfrm>
              <a:prstGeom prst="rect">
                <a:avLst/>
              </a:prstGeom>
              <a:blipFill>
                <a:blip r:embed="rId10"/>
                <a:stretch>
                  <a:fillRect l="-7071" r="-606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D0C543-7490-A4D5-48F6-EA0F3C033A0D}"/>
                  </a:ext>
                </a:extLst>
              </p:cNvPr>
              <p:cNvSpPr txBox="1"/>
              <p:nvPr/>
            </p:nvSpPr>
            <p:spPr>
              <a:xfrm>
                <a:off x="5211846" y="4424420"/>
                <a:ext cx="3704925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   →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d>
                        <m:dPr>
                          <m:ctrlPr>
                            <a:rPr lang="en-US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D0C543-7490-A4D5-48F6-EA0F3C033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46" y="4424420"/>
                <a:ext cx="3704925" cy="569771"/>
              </a:xfrm>
              <a:prstGeom prst="rect">
                <a:avLst/>
              </a:prstGeom>
              <a:blipFill>
                <a:blip r:embed="rId11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93BFF3-58CD-CD84-56E8-546121A7D155}"/>
                  </a:ext>
                </a:extLst>
              </p:cNvPr>
              <p:cNvSpPr txBox="1"/>
              <p:nvPr/>
            </p:nvSpPr>
            <p:spPr>
              <a:xfrm>
                <a:off x="5211846" y="3270936"/>
                <a:ext cx="3467937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=+1   →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→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>
                          <a:solidFill>
                            <a:srgbClr val="22893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d>
                        <m:dPr>
                          <m:ctrlPr>
                            <a:rPr lang="en-US" sz="14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rgbClr val="22893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solidFill>
                                      <a:srgbClr val="22893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rgbClr val="22893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rgbClr val="22893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93BFF3-58CD-CD84-56E8-546121A7D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46" y="3270936"/>
                <a:ext cx="3467937" cy="5697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F1F02D-5461-E788-B95F-E7826FBE81BE}"/>
                  </a:ext>
                </a:extLst>
              </p:cNvPr>
              <p:cNvSpPr txBox="1"/>
              <p:nvPr/>
            </p:nvSpPr>
            <p:spPr>
              <a:xfrm>
                <a:off x="5211846" y="3828494"/>
                <a:ext cx="3095463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→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→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F1F02D-5461-E788-B95F-E7826FBE8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846" y="3828494"/>
                <a:ext cx="3095463" cy="568361"/>
              </a:xfrm>
              <a:prstGeom prst="rect">
                <a:avLst/>
              </a:prstGeom>
              <a:blipFill>
                <a:blip r:embed="rId1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663D065-03EA-51AD-8FF2-E6C83FC463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6801" y="3783559"/>
            <a:ext cx="2520000" cy="24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8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88AC0B-015E-5FB3-FCB2-36ED4DF1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 dirty="0"/>
              <a:t>Diagonalizing the moment tensor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E12E45-BB55-E868-BFDE-F548FAFF6671}"/>
                  </a:ext>
                </a:extLst>
              </p:cNvPr>
              <p:cNvSpPr txBox="1"/>
              <p:nvPr/>
            </p:nvSpPr>
            <p:spPr>
              <a:xfrm>
                <a:off x="1911970" y="5260015"/>
                <a:ext cx="1314014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E12E45-BB55-E868-BFDE-F548FAFF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970" y="5260015"/>
                <a:ext cx="1314014" cy="569771"/>
              </a:xfrm>
              <a:prstGeom prst="rect">
                <a:avLst/>
              </a:prstGeom>
              <a:blipFill>
                <a:blip r:embed="rId2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08750E8-E011-D4A5-666A-B98EA6444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416" y="1285660"/>
            <a:ext cx="2552307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539E6-BEAF-BB08-154C-5164651D2959}"/>
                  </a:ext>
                </a:extLst>
              </p:cNvPr>
              <p:cNvSpPr txBox="1"/>
              <p:nvPr/>
            </p:nvSpPr>
            <p:spPr>
              <a:xfrm>
                <a:off x="5480414" y="5260015"/>
                <a:ext cx="1448666" cy="569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4539E6-BEAF-BB08-154C-5164651D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414" y="5260015"/>
                <a:ext cx="1448666" cy="569771"/>
              </a:xfrm>
              <a:prstGeom prst="rect">
                <a:avLst/>
              </a:prstGeom>
              <a:blipFill>
                <a:blip r:embed="rId4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B969FA2-4669-F373-54DA-EF3F3C32FFB6}"/>
              </a:ext>
            </a:extLst>
          </p:cNvPr>
          <p:cNvSpPr txBox="1"/>
          <p:nvPr/>
        </p:nvSpPr>
        <p:spPr>
          <a:xfrm>
            <a:off x="3648705" y="1034753"/>
            <a:ext cx="1231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7030A0"/>
                </a:solidFill>
              </a:rPr>
              <a:t>x-y-z coordinates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3ED3D-D9F4-B86A-A530-C74E6B43D716}"/>
              </a:ext>
            </a:extLst>
          </p:cNvPr>
          <p:cNvSpPr txBox="1"/>
          <p:nvPr/>
        </p:nvSpPr>
        <p:spPr>
          <a:xfrm>
            <a:off x="6867311" y="1034753"/>
            <a:ext cx="1353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7030A0"/>
                </a:solidFill>
              </a:rPr>
              <a:t>x’-y’-z’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E1AD82-0BD0-AB4C-94C2-147ADCA1CD04}"/>
                  </a:ext>
                </a:extLst>
              </p:cNvPr>
              <p:cNvSpPr txBox="1"/>
              <p:nvPr/>
            </p:nvSpPr>
            <p:spPr>
              <a:xfrm>
                <a:off x="8221271" y="1845725"/>
                <a:ext cx="788486" cy="614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22893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1200" i="1">
                          <a:solidFill>
                            <a:srgbClr val="22893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22893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200" i="1">
                          <a:solidFill>
                            <a:srgbClr val="22893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22893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US" sz="1200" i="1" dirty="0">
                  <a:solidFill>
                    <a:srgbClr val="228935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en-US" sz="1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𝑎𝑥𝑖𝑠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E1AD82-0BD0-AB4C-94C2-147ADCA1C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271" y="1845725"/>
                <a:ext cx="788486" cy="614784"/>
              </a:xfrm>
              <a:prstGeom prst="rect">
                <a:avLst/>
              </a:prstGeom>
              <a:blipFill>
                <a:blip r:embed="rId5"/>
                <a:stretch>
                  <a:fillRect l="-10078" t="-6931" r="-1550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FFBE62E-201C-C5EF-45EB-B5A9AB4831ED}"/>
              </a:ext>
            </a:extLst>
          </p:cNvPr>
          <p:cNvSpPr txBox="1"/>
          <p:nvPr/>
        </p:nvSpPr>
        <p:spPr>
          <a:xfrm>
            <a:off x="1811371" y="4008858"/>
            <a:ext cx="291887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M</a:t>
            </a:r>
            <a:r>
              <a:rPr lang="en-US" sz="1200" baseline="-25000" dirty="0" err="1">
                <a:solidFill>
                  <a:srgbClr val="FF0225"/>
                </a:solidFill>
              </a:rPr>
              <a:t>x</a:t>
            </a:r>
            <a:r>
              <a:rPr lang="en-US" sz="1200" baseline="-25000" dirty="0" err="1">
                <a:solidFill>
                  <a:srgbClr val="00B0F0"/>
                </a:solidFill>
              </a:rPr>
              <a:t>y</a:t>
            </a:r>
            <a:r>
              <a:rPr lang="en-US" sz="1200" dirty="0"/>
              <a:t>: force couple oriented in the </a:t>
            </a:r>
            <a:r>
              <a:rPr lang="en-US" sz="1200" dirty="0">
                <a:solidFill>
                  <a:srgbClr val="FF0225"/>
                </a:solidFill>
              </a:rPr>
              <a:t>x</a:t>
            </a:r>
            <a:r>
              <a:rPr lang="en-US" sz="1200" dirty="0"/>
              <a:t>-direction</a:t>
            </a:r>
          </a:p>
          <a:p>
            <a:r>
              <a:rPr lang="en-US" sz="1200" dirty="0"/>
              <a:t>with an offset in the </a:t>
            </a:r>
            <a:r>
              <a:rPr lang="en-US" sz="1200" dirty="0">
                <a:solidFill>
                  <a:srgbClr val="00B0F0"/>
                </a:solidFill>
              </a:rPr>
              <a:t>y</a:t>
            </a:r>
            <a:r>
              <a:rPr lang="en-US" sz="1200" dirty="0"/>
              <a:t>-direction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77525-1D4E-4A58-E499-CF2AC8011E9F}"/>
              </a:ext>
            </a:extLst>
          </p:cNvPr>
          <p:cNvSpPr txBox="1"/>
          <p:nvPr/>
        </p:nvSpPr>
        <p:spPr>
          <a:xfrm>
            <a:off x="1811371" y="4484665"/>
            <a:ext cx="292336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  <a:r>
              <a:rPr lang="en-US" sz="1200" baseline="-25000" dirty="0">
                <a:solidFill>
                  <a:srgbClr val="FF0225"/>
                </a:solidFill>
              </a:rPr>
              <a:t>y</a:t>
            </a:r>
            <a:r>
              <a:rPr lang="en-US" sz="1200" baseline="-25000" dirty="0">
                <a:solidFill>
                  <a:srgbClr val="00B0F0"/>
                </a:solidFill>
              </a:rPr>
              <a:t>x</a:t>
            </a:r>
            <a:r>
              <a:rPr lang="en-US" sz="1200" dirty="0"/>
              <a:t>: force couple oriented in the </a:t>
            </a:r>
            <a:r>
              <a:rPr lang="en-US" sz="1200" dirty="0">
                <a:solidFill>
                  <a:srgbClr val="FF0225"/>
                </a:solidFill>
              </a:rPr>
              <a:t>y</a:t>
            </a:r>
            <a:r>
              <a:rPr lang="en-US" sz="1200" dirty="0"/>
              <a:t>-direction</a:t>
            </a:r>
          </a:p>
          <a:p>
            <a:r>
              <a:rPr lang="en-US" sz="1200" dirty="0"/>
              <a:t>with an offset in the </a:t>
            </a:r>
            <a:r>
              <a:rPr lang="en-US" sz="1200" dirty="0">
                <a:solidFill>
                  <a:srgbClr val="00B0F0"/>
                </a:solidFill>
              </a:rPr>
              <a:t>x</a:t>
            </a:r>
            <a:r>
              <a:rPr lang="en-US" sz="1200" dirty="0"/>
              <a:t>-direction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3BA78-5CEA-5F69-BFB7-3C2A5BC338F5}"/>
              </a:ext>
            </a:extLst>
          </p:cNvPr>
          <p:cNvSpPr txBox="1"/>
          <p:nvPr/>
        </p:nvSpPr>
        <p:spPr>
          <a:xfrm>
            <a:off x="5405629" y="4008858"/>
            <a:ext cx="295722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  <a:r>
              <a:rPr lang="en-US" sz="1200" baseline="-25000" dirty="0">
                <a:solidFill>
                  <a:srgbClr val="FF0225"/>
                </a:solidFill>
              </a:rPr>
              <a:t>x</a:t>
            </a:r>
            <a:r>
              <a:rPr lang="en-US" sz="1200" baseline="-25000" dirty="0">
                <a:solidFill>
                  <a:srgbClr val="00B0F0"/>
                </a:solidFill>
              </a:rPr>
              <a:t>x</a:t>
            </a:r>
            <a:r>
              <a:rPr lang="en-US" sz="1200" dirty="0"/>
              <a:t>: force couple oriented in the </a:t>
            </a:r>
            <a:r>
              <a:rPr lang="en-US" sz="1200" dirty="0">
                <a:solidFill>
                  <a:srgbClr val="FF0225"/>
                </a:solidFill>
              </a:rPr>
              <a:t>x’</a:t>
            </a:r>
            <a:r>
              <a:rPr lang="en-US" sz="1200" dirty="0"/>
              <a:t>-direction</a:t>
            </a:r>
          </a:p>
          <a:p>
            <a:r>
              <a:rPr lang="en-US" sz="1200" dirty="0"/>
              <a:t>with an offset in the </a:t>
            </a:r>
            <a:r>
              <a:rPr lang="en-US" sz="1200" dirty="0">
                <a:solidFill>
                  <a:srgbClr val="00B0F0"/>
                </a:solidFill>
              </a:rPr>
              <a:t>x’</a:t>
            </a:r>
            <a:r>
              <a:rPr lang="en-US" sz="1200" dirty="0"/>
              <a:t>-direction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05EAD0-BFCD-73C4-D4B1-3E84685C8E6C}"/>
              </a:ext>
            </a:extLst>
          </p:cNvPr>
          <p:cNvSpPr txBox="1"/>
          <p:nvPr/>
        </p:nvSpPr>
        <p:spPr>
          <a:xfrm>
            <a:off x="5405630" y="4484665"/>
            <a:ext cx="294811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M</a:t>
            </a:r>
            <a:r>
              <a:rPr lang="en-US" sz="1200" baseline="-25000" dirty="0" err="1">
                <a:solidFill>
                  <a:srgbClr val="FF0225"/>
                </a:solidFill>
              </a:rPr>
              <a:t>z</a:t>
            </a:r>
            <a:r>
              <a:rPr lang="en-US" sz="1200" baseline="-25000" dirty="0" err="1">
                <a:solidFill>
                  <a:srgbClr val="00B0F0"/>
                </a:solidFill>
              </a:rPr>
              <a:t>z</a:t>
            </a:r>
            <a:r>
              <a:rPr lang="en-US" sz="1200" dirty="0"/>
              <a:t>: force couple oriented in the </a:t>
            </a:r>
            <a:r>
              <a:rPr lang="en-US" sz="1200" dirty="0">
                <a:solidFill>
                  <a:srgbClr val="FF0225"/>
                </a:solidFill>
              </a:rPr>
              <a:t>z’</a:t>
            </a:r>
            <a:r>
              <a:rPr lang="en-US" sz="1200" dirty="0"/>
              <a:t>-direction</a:t>
            </a:r>
          </a:p>
          <a:p>
            <a:r>
              <a:rPr lang="en-US" sz="1200" dirty="0"/>
              <a:t>with an offset in the </a:t>
            </a:r>
            <a:r>
              <a:rPr lang="en-US" sz="1200" dirty="0">
                <a:solidFill>
                  <a:srgbClr val="00B0F0"/>
                </a:solidFill>
              </a:rPr>
              <a:t>z’</a:t>
            </a:r>
            <a:r>
              <a:rPr lang="en-US" sz="1200" dirty="0"/>
              <a:t>-direction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7C79B-243E-81A3-9EDF-6112654537AE}"/>
              </a:ext>
            </a:extLst>
          </p:cNvPr>
          <p:cNvSpPr txBox="1"/>
          <p:nvPr/>
        </p:nvSpPr>
        <p:spPr>
          <a:xfrm>
            <a:off x="9315790" y="1821735"/>
            <a:ext cx="791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228935"/>
                </a:solidFill>
              </a:rPr>
              <a:t>extension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DBD5EE-15FF-0BC3-F0B0-14DF2E97177E}"/>
              </a:ext>
            </a:extLst>
          </p:cNvPr>
          <p:cNvSpPr txBox="1"/>
          <p:nvPr/>
        </p:nvSpPr>
        <p:spPr>
          <a:xfrm>
            <a:off x="9315789" y="2228336"/>
            <a:ext cx="854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shortening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3E489-632C-496B-1BA8-74C5A4CA7DC0}"/>
              </a:ext>
            </a:extLst>
          </p:cNvPr>
          <p:cNvSpPr txBox="1"/>
          <p:nvPr/>
        </p:nvSpPr>
        <p:spPr>
          <a:xfrm>
            <a:off x="9315789" y="2029527"/>
            <a:ext cx="631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neutral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28CC2B-9F8D-A554-FC91-D37BA530B137}"/>
              </a:ext>
            </a:extLst>
          </p:cNvPr>
          <p:cNvSpPr txBox="1"/>
          <p:nvPr/>
        </p:nvSpPr>
        <p:spPr>
          <a:xfrm>
            <a:off x="2192270" y="6080949"/>
            <a:ext cx="7890302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7030A0"/>
                </a:solidFill>
                <a:latin typeface="Century Gothic" panose="020B0502020202020204" pitchFamily="34" charset="0"/>
              </a:rPr>
              <a:t>Any</a:t>
            </a:r>
            <a:r>
              <a:rPr lang="en-US" sz="1400" i="1" dirty="0">
                <a:solidFill>
                  <a:srgbClr val="7030A0"/>
                </a:solidFill>
                <a:latin typeface="Century Gothic" panose="020B0502020202020204" pitchFamily="34" charset="0"/>
              </a:rPr>
              <a:t> double couple can be written as a moment tensor with +1, 0 and -1 on the diagonal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43DF864F-A326-9D24-0B76-0F1051E6E1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8011" y="1285660"/>
            <a:ext cx="2605666" cy="25200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FBC9F33-0BE5-6740-6EE9-02E09E9C3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435" r="54444" b="33474"/>
          <a:stretch/>
        </p:blipFill>
        <p:spPr bwMode="auto">
          <a:xfrm>
            <a:off x="2476317" y="1306118"/>
            <a:ext cx="2403559" cy="249204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6739-B1AC-4FA3-B2CA-F74F0EF1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Non-double couple sources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B48A8A-1197-C082-97C9-B7F34B8AB3D8}"/>
              </a:ext>
            </a:extLst>
          </p:cNvPr>
          <p:cNvSpPr/>
          <p:nvPr/>
        </p:nvSpPr>
        <p:spPr>
          <a:xfrm>
            <a:off x="704217" y="2457174"/>
            <a:ext cx="1050483" cy="105048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F196B-5B44-821E-CCA4-22DBC70F3773}"/>
              </a:ext>
            </a:extLst>
          </p:cNvPr>
          <p:cNvSpPr txBox="1"/>
          <p:nvPr/>
        </p:nvSpPr>
        <p:spPr>
          <a:xfrm>
            <a:off x="1587654" y="3319792"/>
            <a:ext cx="1638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</a:rPr>
              <a:t>isotropic moment tensor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0F2F3F-EA8B-0FA1-898A-E8B099D1BFF5}"/>
              </a:ext>
            </a:extLst>
          </p:cNvPr>
          <p:cNvCxnSpPr>
            <a:cxnSpLocks/>
          </p:cNvCxnSpPr>
          <p:nvPr/>
        </p:nvCxnSpPr>
        <p:spPr>
          <a:xfrm>
            <a:off x="2447240" y="3858401"/>
            <a:ext cx="1581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1756A3-F569-A6DA-9474-92C6C08070F4}"/>
              </a:ext>
            </a:extLst>
          </p:cNvPr>
          <p:cNvCxnSpPr>
            <a:cxnSpLocks/>
          </p:cNvCxnSpPr>
          <p:nvPr/>
        </p:nvCxnSpPr>
        <p:spPr>
          <a:xfrm>
            <a:off x="4295090" y="3858401"/>
            <a:ext cx="1581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58E33C-A3EC-A29A-5893-5DDC380F1A19}"/>
              </a:ext>
            </a:extLst>
          </p:cNvPr>
          <p:cNvCxnSpPr>
            <a:cxnSpLocks/>
          </p:cNvCxnSpPr>
          <p:nvPr/>
        </p:nvCxnSpPr>
        <p:spPr>
          <a:xfrm flipV="1">
            <a:off x="4228415" y="2296302"/>
            <a:ext cx="0" cy="1472595"/>
          </a:xfrm>
          <a:prstGeom prst="straightConnector1">
            <a:avLst/>
          </a:prstGeom>
          <a:ln>
            <a:solidFill>
              <a:srgbClr val="22893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3FA2C-54EB-5608-8F88-354888A854BB}"/>
              </a:ext>
            </a:extLst>
          </p:cNvPr>
          <p:cNvCxnSpPr>
            <a:cxnSpLocks/>
          </p:cNvCxnSpPr>
          <p:nvPr/>
        </p:nvCxnSpPr>
        <p:spPr>
          <a:xfrm>
            <a:off x="4228415" y="3972701"/>
            <a:ext cx="0" cy="1314450"/>
          </a:xfrm>
          <a:prstGeom prst="straightConnector1">
            <a:avLst/>
          </a:prstGeom>
          <a:ln>
            <a:solidFill>
              <a:srgbClr val="22893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9AAEB9-FBAE-48A4-6197-2AB3AB816957}"/>
              </a:ext>
            </a:extLst>
          </p:cNvPr>
          <p:cNvCxnSpPr>
            <a:cxnSpLocks/>
          </p:cNvCxnSpPr>
          <p:nvPr/>
        </p:nvCxnSpPr>
        <p:spPr>
          <a:xfrm>
            <a:off x="2647265" y="4448951"/>
            <a:ext cx="1581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  <a:scene3d>
            <a:camera prst="orthographicFront">
              <a:rot lat="21223215" lon="1454860" rev="1281898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22DBF6-B69F-93B4-3534-F1700430C1FD}"/>
              </a:ext>
            </a:extLst>
          </p:cNvPr>
          <p:cNvCxnSpPr>
            <a:cxnSpLocks/>
          </p:cNvCxnSpPr>
          <p:nvPr/>
        </p:nvCxnSpPr>
        <p:spPr>
          <a:xfrm>
            <a:off x="4190315" y="3283776"/>
            <a:ext cx="1581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  <a:scene3d>
            <a:camera prst="orthographicFront">
              <a:rot lat="376779" lon="20145136" rev="2018982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C4DC7C-55B2-7690-4EA9-15751BFD2F0C}"/>
                  </a:ext>
                </a:extLst>
              </p:cNvPr>
              <p:cNvSpPr txBox="1"/>
              <p:nvPr/>
            </p:nvSpPr>
            <p:spPr>
              <a:xfrm>
                <a:off x="720294" y="3732887"/>
                <a:ext cx="1314014" cy="569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1" i="1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solidFill>
                                      <a:srgbClr val="228935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C4DC7C-55B2-7690-4EA9-15751BFD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94" y="3732887"/>
                <a:ext cx="1314014" cy="569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DF45182-1F9D-0D81-1E15-50F069A9EBE6}"/>
              </a:ext>
            </a:extLst>
          </p:cNvPr>
          <p:cNvSpPr txBox="1"/>
          <p:nvPr/>
        </p:nvSpPr>
        <p:spPr>
          <a:xfrm>
            <a:off x="5054281" y="3581403"/>
            <a:ext cx="71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couple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F1631-6585-5F1D-1E4A-ECE58108563E}"/>
              </a:ext>
            </a:extLst>
          </p:cNvPr>
          <p:cNvSpPr txBox="1"/>
          <p:nvPr/>
        </p:nvSpPr>
        <p:spPr>
          <a:xfrm>
            <a:off x="5609541" y="2660158"/>
            <a:ext cx="71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couple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E28F14-866A-C73D-F11B-AF83C07628AD}"/>
              </a:ext>
            </a:extLst>
          </p:cNvPr>
          <p:cNvSpPr txBox="1"/>
          <p:nvPr/>
        </p:nvSpPr>
        <p:spPr>
          <a:xfrm>
            <a:off x="4218891" y="2441381"/>
            <a:ext cx="71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28935"/>
                </a:solidFill>
              </a:rPr>
              <a:t>couple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49252-AF4E-F8E9-9686-0F3615F53968}"/>
              </a:ext>
            </a:extLst>
          </p:cNvPr>
          <p:cNvSpPr txBox="1"/>
          <p:nvPr/>
        </p:nvSpPr>
        <p:spPr>
          <a:xfrm>
            <a:off x="543953" y="1877707"/>
            <a:ext cx="1989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explosions</a:t>
            </a:r>
            <a:endParaRPr lang="en-US" baseline="-250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93ADD94D-3249-F41F-6EB2-5BDE7947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452" y="1335494"/>
            <a:ext cx="1888233" cy="3093488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2F99D9F4-44B1-E744-4BCA-2F8A846F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924" y="1535549"/>
            <a:ext cx="1697129" cy="2693379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17496B8C-E316-F4E4-3D6C-EABF8EF8D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558" y="4473644"/>
            <a:ext cx="4254495" cy="17745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2B258C6-F8F5-6C63-7AFC-3B4584F2C3F9}"/>
              </a:ext>
            </a:extLst>
          </p:cNvPr>
          <p:cNvSpPr txBox="1"/>
          <p:nvPr/>
        </p:nvSpPr>
        <p:spPr>
          <a:xfrm>
            <a:off x="7713271" y="856994"/>
            <a:ext cx="351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Medium" panose="02000503020000020003" pitchFamily="2" charset="0"/>
              </a:rPr>
              <a:t>Sep 3, 2017 DPRK nuclear 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83CDC-2316-D4C4-BD07-EBA684EB5137}"/>
              </a:ext>
            </a:extLst>
          </p:cNvPr>
          <p:cNvSpPr txBox="1"/>
          <p:nvPr/>
        </p:nvSpPr>
        <p:spPr>
          <a:xfrm>
            <a:off x="370099" y="1061767"/>
            <a:ext cx="632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non-double couple sources, the trace of M, tr(M), is non-zero</a:t>
            </a:r>
          </a:p>
        </p:txBody>
      </p:sp>
    </p:spTree>
    <p:extLst>
      <p:ext uri="{BB962C8B-B14F-4D97-AF65-F5344CB8AC3E}">
        <p14:creationId xmlns:p14="http://schemas.microsoft.com/office/powerpoint/2010/main" val="2069817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B3A5-8DD0-9CF5-DB78-BF2E7EAF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Non-double couple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BED93-5013-E171-8774-14C0799FA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728662"/>
            <a:ext cx="4081981" cy="35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3D3AC4A-4419-6788-2AFD-F32FC46C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071" y="877621"/>
            <a:ext cx="3319673" cy="328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001940-1ECC-7C8E-9575-6334CE5A8656}"/>
              </a:ext>
            </a:extLst>
          </p:cNvPr>
          <p:cNvGrpSpPr/>
          <p:nvPr/>
        </p:nvGrpSpPr>
        <p:grpSpPr>
          <a:xfrm>
            <a:off x="2000302" y="4732873"/>
            <a:ext cx="1050483" cy="1050483"/>
            <a:chOff x="5430134" y="4672013"/>
            <a:chExt cx="1050483" cy="10504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EBBA859-5936-53B9-5E97-B216EFC598EB}"/>
                </a:ext>
              </a:extLst>
            </p:cNvPr>
            <p:cNvSpPr/>
            <p:nvPr/>
          </p:nvSpPr>
          <p:spPr>
            <a:xfrm>
              <a:off x="5430134" y="4672013"/>
              <a:ext cx="1050483" cy="105048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0301EF-0E7F-F729-808C-62912D23F09D}"/>
                </a:ext>
              </a:extLst>
            </p:cNvPr>
            <p:cNvSpPr/>
            <p:nvPr/>
          </p:nvSpPr>
          <p:spPr>
            <a:xfrm>
              <a:off x="5652957" y="4894836"/>
              <a:ext cx="604837" cy="60483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5F613D-055B-81D6-B6DE-EC1F3FAFFF31}"/>
              </a:ext>
            </a:extLst>
          </p:cNvPr>
          <p:cNvGrpSpPr/>
          <p:nvPr/>
        </p:nvGrpSpPr>
        <p:grpSpPr>
          <a:xfrm>
            <a:off x="4792687" y="4729350"/>
            <a:ext cx="1171576" cy="1128712"/>
            <a:chOff x="4194769" y="4664516"/>
            <a:chExt cx="1171576" cy="1128712"/>
          </a:xfrm>
          <a:scene3d>
            <a:camera prst="orthographicFront">
              <a:rot lat="0" lon="0" rev="2160000"/>
            </a:camera>
            <a:lightRig rig="threePt" dir="t"/>
          </a:scene3d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F673D22A-EC59-7086-671B-5FCB05D4AF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83" t="51790" r="16490" b="28011"/>
            <a:stretch/>
          </p:blipFill>
          <p:spPr bwMode="auto">
            <a:xfrm>
              <a:off x="4194769" y="4664516"/>
              <a:ext cx="1171576" cy="112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028879-8117-6001-C0AA-860C51994C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2927" y="4686261"/>
              <a:ext cx="1062000" cy="10605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60D09E-8796-B443-07B5-501AE6B0F7DE}"/>
              </a:ext>
            </a:extLst>
          </p:cNvPr>
          <p:cNvGrpSpPr/>
          <p:nvPr/>
        </p:nvGrpSpPr>
        <p:grpSpPr>
          <a:xfrm>
            <a:off x="6162668" y="4726158"/>
            <a:ext cx="1171576" cy="1128712"/>
            <a:chOff x="4194769" y="4664516"/>
            <a:chExt cx="1171576" cy="1128712"/>
          </a:xfrm>
          <a:scene3d>
            <a:camera prst="orthographicFront">
              <a:rot lat="0" lon="0" rev="4320000"/>
            </a:camera>
            <a:lightRig rig="threePt" dir="t"/>
          </a:scene3d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2AB4C378-BAB4-289F-B2AE-0569026915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83" t="51790" r="16490" b="28011"/>
            <a:stretch/>
          </p:blipFill>
          <p:spPr bwMode="auto">
            <a:xfrm>
              <a:off x="4194769" y="4664516"/>
              <a:ext cx="1171576" cy="112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F62659F-5498-0B6E-0AED-4B5313D09A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2927" y="4686261"/>
              <a:ext cx="1062000" cy="10605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5006AB-A7CE-AD66-2476-BF06B3AD1594}"/>
              </a:ext>
            </a:extLst>
          </p:cNvPr>
          <p:cNvGrpSpPr/>
          <p:nvPr/>
        </p:nvGrpSpPr>
        <p:grpSpPr>
          <a:xfrm>
            <a:off x="3442521" y="4732872"/>
            <a:ext cx="1171576" cy="1128712"/>
            <a:chOff x="4194769" y="4664516"/>
            <a:chExt cx="1171576" cy="1128712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FCF00760-104C-9F72-499A-979A8B2569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83" t="51790" r="16490" b="28011"/>
            <a:stretch/>
          </p:blipFill>
          <p:spPr bwMode="auto">
            <a:xfrm>
              <a:off x="4194769" y="4664516"/>
              <a:ext cx="1171576" cy="112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C3C267-E70E-E2BB-A877-39B91F113E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2927" y="4686261"/>
              <a:ext cx="1062000" cy="10605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584CD8-5F2C-9D22-A05D-1B1709941C70}"/>
              </a:ext>
            </a:extLst>
          </p:cNvPr>
          <p:cNvGrpSpPr/>
          <p:nvPr/>
        </p:nvGrpSpPr>
        <p:grpSpPr>
          <a:xfrm>
            <a:off x="7557503" y="4711014"/>
            <a:ext cx="1171576" cy="1128712"/>
            <a:chOff x="4194769" y="4664516"/>
            <a:chExt cx="1171576" cy="1128712"/>
          </a:xfrm>
          <a:scene3d>
            <a:camera prst="orthographicFront">
              <a:rot lat="0" lon="0" rev="6480000"/>
            </a:camera>
            <a:lightRig rig="threePt" dir="t"/>
          </a:scene3d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7F539989-99A8-2A20-358A-54D1DA4D8C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83" t="51790" r="16490" b="28011"/>
            <a:stretch/>
          </p:blipFill>
          <p:spPr bwMode="auto">
            <a:xfrm>
              <a:off x="4194769" y="4664516"/>
              <a:ext cx="1171576" cy="112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D572447-85A2-C210-4654-3C0B705157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2927" y="4686261"/>
              <a:ext cx="1062000" cy="10605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4B1D2-DBA8-CE94-2FA3-AE81E4578540}"/>
              </a:ext>
            </a:extLst>
          </p:cNvPr>
          <p:cNvGrpSpPr/>
          <p:nvPr/>
        </p:nvGrpSpPr>
        <p:grpSpPr>
          <a:xfrm>
            <a:off x="8967834" y="4699266"/>
            <a:ext cx="1171576" cy="1128712"/>
            <a:chOff x="4194769" y="4664516"/>
            <a:chExt cx="1171576" cy="1128712"/>
          </a:xfrm>
          <a:scene3d>
            <a:camera prst="orthographicFront">
              <a:rot lat="0" lon="0" rev="8640000"/>
            </a:camera>
            <a:lightRig rig="threePt" dir="t"/>
          </a:scene3d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5384D7E9-8BB0-06A8-BE20-C1A6E0164A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83" t="51790" r="16490" b="28011"/>
            <a:stretch/>
          </p:blipFill>
          <p:spPr bwMode="auto">
            <a:xfrm>
              <a:off x="4194769" y="4664516"/>
              <a:ext cx="1171576" cy="1128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D95BE2D-2A32-9A07-26AE-5483193AD7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2927" y="4686261"/>
              <a:ext cx="1062000" cy="10605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B1B796C-0D49-F3B1-A263-5213D467B1EF}"/>
              </a:ext>
            </a:extLst>
          </p:cNvPr>
          <p:cNvSpPr txBox="1"/>
          <p:nvPr/>
        </p:nvSpPr>
        <p:spPr>
          <a:xfrm>
            <a:off x="3114440" y="500460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AD9823-2F75-3389-4A82-33F1815CE9D0}"/>
              </a:ext>
            </a:extLst>
          </p:cNvPr>
          <p:cNvSpPr txBox="1"/>
          <p:nvPr/>
        </p:nvSpPr>
        <p:spPr>
          <a:xfrm>
            <a:off x="4540601" y="50445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7220E2-EFC3-6D45-3EF6-B9F41AE9254A}"/>
              </a:ext>
            </a:extLst>
          </p:cNvPr>
          <p:cNvSpPr txBox="1"/>
          <p:nvPr/>
        </p:nvSpPr>
        <p:spPr>
          <a:xfrm>
            <a:off x="5905135" y="50540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0E429E-2105-5C34-DDC1-2AF37083125E}"/>
              </a:ext>
            </a:extLst>
          </p:cNvPr>
          <p:cNvSpPr txBox="1"/>
          <p:nvPr/>
        </p:nvSpPr>
        <p:spPr>
          <a:xfrm>
            <a:off x="7267107" y="50540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A0638B-F70B-1BD1-2A18-459A384304EA}"/>
              </a:ext>
            </a:extLst>
          </p:cNvPr>
          <p:cNvSpPr txBox="1"/>
          <p:nvPr/>
        </p:nvSpPr>
        <p:spPr>
          <a:xfrm>
            <a:off x="8673190" y="504453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A89B3-B47C-9850-C0B3-A99FFBD5D08F}"/>
              </a:ext>
            </a:extLst>
          </p:cNvPr>
          <p:cNvSpPr txBox="1"/>
          <p:nvPr/>
        </p:nvSpPr>
        <p:spPr>
          <a:xfrm>
            <a:off x="1966614" y="5940475"/>
            <a:ext cx="1319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fried-egg</a:t>
            </a:r>
          </a:p>
          <a:p>
            <a:r>
              <a:rPr lang="en-US" sz="1400" dirty="0">
                <a:solidFill>
                  <a:srgbClr val="7030A0"/>
                </a:solidFill>
              </a:rPr>
              <a:t>moment tensor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1EF0D9-68D7-1931-59D8-7D72994017D4}"/>
              </a:ext>
            </a:extLst>
          </p:cNvPr>
          <p:cNvSpPr txBox="1"/>
          <p:nvPr/>
        </p:nvSpPr>
        <p:spPr>
          <a:xfrm>
            <a:off x="8722528" y="3716670"/>
            <a:ext cx="1836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Nettles and </a:t>
            </a:r>
            <a:r>
              <a:rPr lang="en-US" sz="1200" dirty="0" err="1">
                <a:solidFill>
                  <a:srgbClr val="7030A0"/>
                </a:solidFill>
              </a:rPr>
              <a:t>Ekstrom</a:t>
            </a:r>
            <a:r>
              <a:rPr lang="en-US" sz="1200" dirty="0">
                <a:solidFill>
                  <a:srgbClr val="7030A0"/>
                </a:solidFill>
              </a:rPr>
              <a:t>, 1998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F18A00-3419-16D3-0063-2062A04CE8A6}"/>
              </a:ext>
            </a:extLst>
          </p:cNvPr>
          <p:cNvSpPr txBox="1"/>
          <p:nvPr/>
        </p:nvSpPr>
        <p:spPr>
          <a:xfrm>
            <a:off x="1678112" y="505331"/>
            <a:ext cx="1718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Century Gothic" panose="020B0502020202020204" pitchFamily="34" charset="0"/>
              </a:rPr>
              <a:t>volcanic collapse</a:t>
            </a:r>
            <a:endParaRPr lang="en-US" sz="1400" baseline="-250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1BD0CF-A56B-E740-2D9A-A8CE414383CE}"/>
              </a:ext>
            </a:extLst>
          </p:cNvPr>
          <p:cNvSpPr txBox="1"/>
          <p:nvPr/>
        </p:nvSpPr>
        <p:spPr>
          <a:xfrm>
            <a:off x="4050981" y="6083958"/>
            <a:ext cx="1579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“ring” reverse fault</a:t>
            </a:r>
          </a:p>
        </p:txBody>
      </p:sp>
    </p:spTree>
    <p:extLst>
      <p:ext uri="{BB962C8B-B14F-4D97-AF65-F5344CB8AC3E}">
        <p14:creationId xmlns:p14="http://schemas.microsoft.com/office/powerpoint/2010/main" val="3804693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16F9-CF58-7445-B2CD-40DAF8D5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01BB6C4-AB01-2579-D9CC-7B2406E58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66" b="19350"/>
          <a:stretch/>
        </p:blipFill>
        <p:spPr>
          <a:xfrm>
            <a:off x="6094466" y="1049306"/>
            <a:ext cx="5180146" cy="47593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E5B8F-8A84-5831-2C97-45FC037DF32A}"/>
              </a:ext>
            </a:extLst>
          </p:cNvPr>
          <p:cNvSpPr/>
          <p:nvPr/>
        </p:nvSpPr>
        <p:spPr>
          <a:xfrm>
            <a:off x="6474941" y="5412259"/>
            <a:ext cx="543697" cy="3964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F760E-0D4D-0465-A236-F5585CBFF084}"/>
              </a:ext>
            </a:extLst>
          </p:cNvPr>
          <p:cNvSpPr txBox="1"/>
          <p:nvPr/>
        </p:nvSpPr>
        <p:spPr>
          <a:xfrm>
            <a:off x="494270" y="1297459"/>
            <a:ext cx="583238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Medium" panose="02000503020000020003" pitchFamily="2" charset="0"/>
              </a:rPr>
              <a:t>What is linear regression?</a:t>
            </a:r>
          </a:p>
          <a:p>
            <a:endParaRPr lang="en-US" sz="2400" dirty="0">
              <a:latin typeface="Avenir Medium" panose="02000503020000020003" pitchFamily="2" charset="0"/>
            </a:endParaRPr>
          </a:p>
          <a:p>
            <a:r>
              <a:rPr lang="en-US" dirty="0">
                <a:latin typeface="Avenir Medium" panose="02000503020000020003" pitchFamily="2" charset="0"/>
              </a:rPr>
              <a:t>- A method of modeling the relationship between some set of dependent and independent variables</a:t>
            </a:r>
          </a:p>
          <a:p>
            <a:endParaRPr lang="en-US" sz="2400" dirty="0">
              <a:latin typeface="Avenir Medium" panose="02000503020000020003" pitchFamily="2" charset="0"/>
            </a:endParaRPr>
          </a:p>
          <a:p>
            <a:endParaRPr lang="en-US" sz="2400" dirty="0">
              <a:latin typeface="Avenir Medium" panose="02000503020000020003" pitchFamily="2" charset="0"/>
            </a:endParaRPr>
          </a:p>
          <a:p>
            <a:r>
              <a:rPr lang="en-US" sz="2400" dirty="0">
                <a:latin typeface="Avenir Medium" panose="02000503020000020003" pitchFamily="2" charset="0"/>
              </a:rPr>
              <a:t>What are the applications?</a:t>
            </a:r>
          </a:p>
          <a:p>
            <a:endParaRPr lang="en-US" sz="2400" dirty="0">
              <a:latin typeface="Avenir Medium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Medium" panose="02000503020000020003" pitchFamily="2" charset="0"/>
              </a:rPr>
              <a:t>Predicting data (e.g., forecasting)</a:t>
            </a:r>
          </a:p>
          <a:p>
            <a:pPr marL="285750" indent="-285750">
              <a:buFontTx/>
              <a:buChar char="-"/>
            </a:pPr>
            <a:endParaRPr lang="en-US" dirty="0">
              <a:latin typeface="Avenir Medium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Medium" panose="02000503020000020003" pitchFamily="2" charset="0"/>
              </a:rPr>
              <a:t>Testing how well our theories fit observations</a:t>
            </a:r>
          </a:p>
          <a:p>
            <a:pPr marL="285750" indent="-285750">
              <a:buFontTx/>
              <a:buChar char="-"/>
            </a:pPr>
            <a:endParaRPr lang="en-US" dirty="0">
              <a:latin typeface="Avenir Medium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venir Medium" panose="02000503020000020003" pitchFamily="2" charset="0"/>
              </a:rPr>
              <a:t>Determinations of empirical scaling relationships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83F13-8105-5265-A305-D205D23A742D}"/>
              </a:ext>
            </a:extLst>
          </p:cNvPr>
          <p:cNvSpPr txBox="1"/>
          <p:nvPr/>
        </p:nvSpPr>
        <p:spPr>
          <a:xfrm>
            <a:off x="8531412" y="1297459"/>
            <a:ext cx="28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Medium" panose="02000503020000020003" pitchFamily="2" charset="0"/>
              </a:rPr>
              <a:t>d = m</a:t>
            </a:r>
            <a:r>
              <a:rPr lang="en-US" baseline="-25000" dirty="0">
                <a:latin typeface="Avenir Medium" panose="02000503020000020003" pitchFamily="2" charset="0"/>
              </a:rPr>
              <a:t>1</a:t>
            </a:r>
            <a:r>
              <a:rPr lang="en-US" dirty="0">
                <a:latin typeface="Avenir Medium" panose="02000503020000020003" pitchFamily="2" charset="0"/>
              </a:rPr>
              <a:t> + m</a:t>
            </a:r>
            <a:r>
              <a:rPr lang="en-US" baseline="-25000" dirty="0">
                <a:latin typeface="Avenir Medium" panose="02000503020000020003" pitchFamily="2" charset="0"/>
              </a:rPr>
              <a:t>2 </a:t>
            </a:r>
            <a:r>
              <a:rPr lang="en-US" dirty="0">
                <a:latin typeface="Avenir Medium" panose="02000503020000020003" pitchFamily="2" charset="0"/>
              </a:rPr>
              <a:t>x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9E75A-B266-60AF-DF0F-5914E31517E7}"/>
              </a:ext>
            </a:extLst>
          </p:cNvPr>
          <p:cNvSpPr/>
          <p:nvPr/>
        </p:nvSpPr>
        <p:spPr>
          <a:xfrm>
            <a:off x="9068526" y="5449329"/>
            <a:ext cx="396750" cy="322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59153-4883-1D5E-32CB-BAD03F131246}"/>
              </a:ext>
            </a:extLst>
          </p:cNvPr>
          <p:cNvSpPr txBox="1"/>
          <p:nvPr/>
        </p:nvSpPr>
        <p:spPr>
          <a:xfrm>
            <a:off x="8920245" y="5457898"/>
            <a:ext cx="37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64B42C-C0BD-4212-B0F5-E1806F3CE614}"/>
              </a:ext>
            </a:extLst>
          </p:cNvPr>
          <p:cNvSpPr txBox="1"/>
          <p:nvPr/>
        </p:nvSpPr>
        <p:spPr>
          <a:xfrm>
            <a:off x="7239726" y="5563630"/>
            <a:ext cx="1680519" cy="3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Menke et al. (2008)</a:t>
            </a:r>
          </a:p>
        </p:txBody>
      </p:sp>
    </p:spTree>
    <p:extLst>
      <p:ext uri="{BB962C8B-B14F-4D97-AF65-F5344CB8AC3E}">
        <p14:creationId xmlns:p14="http://schemas.microsoft.com/office/powerpoint/2010/main" val="209426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1AE3-0A97-0C5F-2976-5A465F5A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solution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2753F54-0D70-3A9A-D05A-5999D1C20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43" t="4207" r="5419" b="17781"/>
          <a:stretch/>
        </p:blipFill>
        <p:spPr>
          <a:xfrm>
            <a:off x="6251509" y="1474512"/>
            <a:ext cx="4959348" cy="4857173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6F3BBDD-4843-D02E-C649-5C486CBF8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7" t="1569" r="49275" b="17781"/>
          <a:stretch/>
        </p:blipFill>
        <p:spPr>
          <a:xfrm>
            <a:off x="517003" y="1447692"/>
            <a:ext cx="4959349" cy="48648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D314A4-AFE5-2349-0BDF-AA8ED14434FF}"/>
              </a:ext>
            </a:extLst>
          </p:cNvPr>
          <p:cNvSpPr/>
          <p:nvPr/>
        </p:nvSpPr>
        <p:spPr>
          <a:xfrm>
            <a:off x="10603372" y="4934552"/>
            <a:ext cx="396750" cy="322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2293B-2823-2FAA-4D0C-8B6AE0B6ACB5}"/>
              </a:ext>
            </a:extLst>
          </p:cNvPr>
          <p:cNvSpPr txBox="1"/>
          <p:nvPr/>
        </p:nvSpPr>
        <p:spPr>
          <a:xfrm>
            <a:off x="2981631" y="5823566"/>
            <a:ext cx="4849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19069-AED4-D51F-DB46-A97D143E19A5}"/>
              </a:ext>
            </a:extLst>
          </p:cNvPr>
          <p:cNvSpPr txBox="1"/>
          <p:nvPr/>
        </p:nvSpPr>
        <p:spPr>
          <a:xfrm>
            <a:off x="8834097" y="5823566"/>
            <a:ext cx="4849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AA3AA6-757A-B727-32A2-F9E409981A37}"/>
              </a:ext>
            </a:extLst>
          </p:cNvPr>
          <p:cNvSpPr/>
          <p:nvPr/>
        </p:nvSpPr>
        <p:spPr>
          <a:xfrm>
            <a:off x="11046950" y="4733413"/>
            <a:ext cx="306702" cy="201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5854DA-6A1C-FD19-7639-24726F3EA905}"/>
              </a:ext>
            </a:extLst>
          </p:cNvPr>
          <p:cNvSpPr txBox="1"/>
          <p:nvPr/>
        </p:nvSpPr>
        <p:spPr>
          <a:xfrm>
            <a:off x="9127841" y="5490131"/>
            <a:ext cx="48490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x</a:t>
            </a:r>
            <a:r>
              <a:rPr lang="en-US" sz="1400" i="1" baseline="-25000" dirty="0"/>
              <a:t>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C518F5-3428-F474-1D66-4FA47467B918}"/>
              </a:ext>
            </a:extLst>
          </p:cNvPr>
          <p:cNvSpPr txBox="1"/>
          <p:nvPr/>
        </p:nvSpPr>
        <p:spPr>
          <a:xfrm>
            <a:off x="7340736" y="1543735"/>
            <a:ext cx="3870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Book" panose="02000503020000020003" pitchFamily="2" charset="0"/>
              </a:rPr>
              <a:t>The error, e,  is defined as the misfit between the observed data and the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97E92-6DE0-EBCD-3815-5DF2E00CA543}"/>
              </a:ext>
            </a:extLst>
          </p:cNvPr>
          <p:cNvSpPr/>
          <p:nvPr/>
        </p:nvSpPr>
        <p:spPr>
          <a:xfrm>
            <a:off x="8685958" y="2847753"/>
            <a:ext cx="633046" cy="677390"/>
          </a:xfrm>
          <a:prstGeom prst="rect">
            <a:avLst/>
          </a:prstGeom>
          <a:solidFill>
            <a:srgbClr val="7030A0">
              <a:alpha val="38000"/>
            </a:srgbClr>
          </a:solidFill>
          <a:ln w="25400">
            <a:solidFill>
              <a:srgbClr val="7030A0">
                <a:alpha val="69000"/>
              </a:srgb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ext&#10;&#10;Description automatically generated with low confidence">
            <a:extLst>
              <a:ext uri="{FF2B5EF4-FFF2-40B4-BE49-F238E27FC236}">
                <a16:creationId xmlns:a16="http://schemas.microsoft.com/office/drawing/2014/main" id="{BF486782-DFB8-DB3C-9D92-AE3D4A108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44" y="894346"/>
            <a:ext cx="3713409" cy="12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5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7682-7623-4FD6-B486-46AB5258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for the least squares solution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4A7F8E5-7402-6FE1-D3FC-AB76B347A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66" b="19350"/>
          <a:stretch/>
        </p:blipFill>
        <p:spPr>
          <a:xfrm>
            <a:off x="6094466" y="1049306"/>
            <a:ext cx="5180146" cy="4759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74CEA0-EEF7-E3F1-973E-DBAD2B271433}"/>
              </a:ext>
            </a:extLst>
          </p:cNvPr>
          <p:cNvSpPr txBox="1"/>
          <p:nvPr/>
        </p:nvSpPr>
        <p:spPr>
          <a:xfrm>
            <a:off x="9977153" y="6130988"/>
            <a:ext cx="1680519" cy="3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Menke et al. (2008)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1AF752-EF8E-3EFD-5CD4-CAC7E6DC490A}"/>
              </a:ext>
            </a:extLst>
          </p:cNvPr>
          <p:cNvSpPr/>
          <p:nvPr/>
        </p:nvSpPr>
        <p:spPr>
          <a:xfrm>
            <a:off x="6474941" y="5412259"/>
            <a:ext cx="543697" cy="3964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671B9D-BC26-349E-F65E-9A6956ABA7AF}"/>
              </a:ext>
            </a:extLst>
          </p:cNvPr>
          <p:cNvSpPr/>
          <p:nvPr/>
        </p:nvSpPr>
        <p:spPr>
          <a:xfrm>
            <a:off x="9068526" y="5449329"/>
            <a:ext cx="396750" cy="322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AF4F3-9A2F-B3E1-943B-F8699A174D2E}"/>
              </a:ext>
            </a:extLst>
          </p:cNvPr>
          <p:cNvSpPr txBox="1"/>
          <p:nvPr/>
        </p:nvSpPr>
        <p:spPr>
          <a:xfrm>
            <a:off x="8920245" y="5457898"/>
            <a:ext cx="37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4091EBB9-C243-1283-F67B-5CA7D413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49" y="1367962"/>
            <a:ext cx="2587812" cy="624405"/>
          </a:xfrm>
          <a:prstGeom prst="rect">
            <a:avLst/>
          </a:prstGeom>
        </p:spPr>
      </p:pic>
      <p:pic>
        <p:nvPicPr>
          <p:cNvPr id="17" name="Picture 1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53E3C74-8D26-E88A-A9E8-803A0C624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785" y="2055202"/>
            <a:ext cx="3854541" cy="2747596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C93CA94-72C1-84A1-AD36-BCAA92C3D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318" y="5092639"/>
            <a:ext cx="2218318" cy="713380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8FBFF267-5B1D-16F1-7BB3-20CD8DC65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16" y="5701374"/>
            <a:ext cx="4225510" cy="99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A456-33B4-A8B1-1AD9-072CAA0F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example- Fitting a parabola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35B57A2-1437-6097-91B9-16700A489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55" y="1439467"/>
            <a:ext cx="5293695" cy="5109246"/>
          </a:xfrm>
          <a:prstGeom prst="rect">
            <a:avLst/>
          </a:prstGeom>
        </p:spPr>
      </p:pic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EC91FF0-5AAA-8FE3-70F5-4CFF97DD2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76"/>
          <a:stretch/>
        </p:blipFill>
        <p:spPr>
          <a:xfrm>
            <a:off x="6839239" y="1244938"/>
            <a:ext cx="3837909" cy="812530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AB15D79-8738-AC8D-EE47-E9CCE8BA1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653" y="2145934"/>
            <a:ext cx="3537495" cy="571229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114F6B7-B672-E7D0-26BD-204C1ED3D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399" y="3086033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55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DB29-8703-769F-5DF9-3E90C777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example- Fitting a parabola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4B0F4-003B-65A7-F722-F0C484B3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1" y="985049"/>
            <a:ext cx="5614416" cy="5614416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BA1D46F8-0316-74B3-71F8-262D7F7D6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842"/>
          <a:stretch/>
        </p:blipFill>
        <p:spPr>
          <a:xfrm>
            <a:off x="7568879" y="1868837"/>
            <a:ext cx="2530482" cy="1418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53ECB9-932B-76A0-ABAF-57DE4FD61589}"/>
              </a:ext>
            </a:extLst>
          </p:cNvPr>
          <p:cNvSpPr txBox="1"/>
          <p:nvPr/>
        </p:nvSpPr>
        <p:spPr>
          <a:xfrm>
            <a:off x="7856539" y="985049"/>
            <a:ext cx="103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 = G m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EA933FE-405A-9FA9-97FF-CD68465D5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120" y="3332232"/>
            <a:ext cx="4572000" cy="3429000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06A3289-B574-F45B-3B20-40289BE7A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76"/>
          <a:stretch/>
        </p:blipFill>
        <p:spPr>
          <a:xfrm>
            <a:off x="7706747" y="1279942"/>
            <a:ext cx="2781590" cy="5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75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D99F1-B945-542F-648E-AA356E2D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 non-linear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999C53-BA09-37B6-DD23-6314DD1432D7}"/>
              </a:ext>
            </a:extLst>
          </p:cNvPr>
          <p:cNvSpPr txBox="1"/>
          <p:nvPr/>
        </p:nvSpPr>
        <p:spPr>
          <a:xfrm>
            <a:off x="494270" y="1297459"/>
            <a:ext cx="10948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Medium" panose="02000503020000020003" pitchFamily="2" charset="0"/>
              </a:rPr>
              <a:t>A linear least-squares model does </a:t>
            </a:r>
            <a:r>
              <a:rPr lang="en-US" sz="2400" b="1" dirty="0">
                <a:latin typeface="Avenir Medium" panose="02000503020000020003" pitchFamily="2" charset="0"/>
              </a:rPr>
              <a:t>NOT</a:t>
            </a:r>
            <a:r>
              <a:rPr lang="en-US" sz="2400" dirty="0">
                <a:latin typeface="Avenir Medium" panose="02000503020000020003" pitchFamily="2" charset="0"/>
              </a:rPr>
              <a:t> necessarily mean you are fitting a straight-line to data points. A linear model must have a linear relationship between the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data</a:t>
            </a:r>
            <a:r>
              <a:rPr lang="en-US" sz="2400" dirty="0">
                <a:latin typeface="Avenir Medium" panose="02000503020000020003" pitchFamily="2" charset="0"/>
              </a:rPr>
              <a:t> and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venir Medium" panose="02000503020000020003" pitchFamily="2" charset="0"/>
              </a:rPr>
              <a:t>model parameters</a:t>
            </a:r>
            <a:r>
              <a:rPr lang="en-US" sz="2400" dirty="0">
                <a:latin typeface="Avenir Medium" panose="02000503020000020003" pitchFamily="2" charset="0"/>
              </a:rPr>
              <a:t>.</a:t>
            </a:r>
            <a:endParaRPr lang="en-US" dirty="0">
              <a:latin typeface="Avenir Medium" panose="02000503020000020003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862A57-8514-95E7-7500-F0524A07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24" y="2989386"/>
            <a:ext cx="3394438" cy="867896"/>
          </a:xfrm>
          <a:prstGeom prst="rect">
            <a:avLst/>
          </a:prstGeom>
        </p:spPr>
      </p:pic>
      <p:pic>
        <p:nvPicPr>
          <p:cNvPr id="5" name="Graphic 4" descr="Badge Tick1 outline">
            <a:extLst>
              <a:ext uri="{FF2B5EF4-FFF2-40B4-BE49-F238E27FC236}">
                <a16:creationId xmlns:a16="http://schemas.microsoft.com/office/drawing/2014/main" id="{0F77B6F7-F0B1-7E1E-0AC9-B31E3F959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5518" y="2989386"/>
            <a:ext cx="914400" cy="914400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2D07BFA-16A2-DBF3-8C36-D92FE1852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19" y="3857282"/>
            <a:ext cx="6715254" cy="1056665"/>
          </a:xfrm>
          <a:prstGeom prst="rect">
            <a:avLst/>
          </a:prstGeom>
        </p:spPr>
      </p:pic>
      <p:pic>
        <p:nvPicPr>
          <p:cNvPr id="7" name="Graphic 6" descr="Badge Tick1 outline">
            <a:extLst>
              <a:ext uri="{FF2B5EF4-FFF2-40B4-BE49-F238E27FC236}">
                <a16:creationId xmlns:a16="http://schemas.microsoft.com/office/drawing/2014/main" id="{D893C633-CAE1-0AA7-5508-60801F65A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3144" y="3932360"/>
            <a:ext cx="914400" cy="9144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6AD0FA3-1EFF-7535-BA07-A1B0E5502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39" y="5136387"/>
            <a:ext cx="5188069" cy="1426202"/>
          </a:xfrm>
          <a:prstGeom prst="rect">
            <a:avLst/>
          </a:prstGeom>
        </p:spPr>
      </p:pic>
      <p:pic>
        <p:nvPicPr>
          <p:cNvPr id="9" name="Graphic 8" descr="Badge Cross outline">
            <a:extLst>
              <a:ext uri="{FF2B5EF4-FFF2-40B4-BE49-F238E27FC236}">
                <a16:creationId xmlns:a16="http://schemas.microsoft.com/office/drawing/2014/main" id="{1B1E6426-611E-F4C6-0956-9CC699527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84718" y="52622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C141-B3E6-1560-3302-E25457D9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Earthquake focal mechanisms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7A136E0-0474-C430-57B8-8C641D14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98" y="1094060"/>
            <a:ext cx="7772400" cy="5082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5671F-2AC3-5EE8-8031-949E81E0C6F7}"/>
              </a:ext>
            </a:extLst>
          </p:cNvPr>
          <p:cNvSpPr txBox="1"/>
          <p:nvPr/>
        </p:nvSpPr>
        <p:spPr>
          <a:xfrm>
            <a:off x="10341910" y="6019698"/>
            <a:ext cx="1680519" cy="314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Vallee, 2013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54C9DAE-DE0B-60C6-3D29-9DA4A2F6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8" y="1300703"/>
            <a:ext cx="3528370" cy="18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42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6BD2-E27B-603C-5F63-AB8FAAF7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Moment tensor inversion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535799C-8832-7922-5731-7A84F6B6D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86" y="851212"/>
            <a:ext cx="2978257" cy="2873214"/>
          </a:xfrm>
          <a:prstGeom prst="rect">
            <a:avLst/>
          </a:prstGeom>
        </p:spPr>
      </p:pic>
      <p:pic>
        <p:nvPicPr>
          <p:cNvPr id="6" name="Picture 5" descr="Letter&#10;&#10;Description automatically generated">
            <a:extLst>
              <a:ext uri="{FF2B5EF4-FFF2-40B4-BE49-F238E27FC236}">
                <a16:creationId xmlns:a16="http://schemas.microsoft.com/office/drawing/2014/main" id="{921F006A-0B09-EAD2-7F61-5430748C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02" y="3990108"/>
            <a:ext cx="5434642" cy="2618509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6F255E-6975-002C-8CCC-EE3429764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503" y="2929087"/>
            <a:ext cx="2978257" cy="3365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67F36-40A2-FF2D-BF1F-4816BF06A5AB}"/>
              </a:ext>
            </a:extLst>
          </p:cNvPr>
          <p:cNvSpPr txBox="1"/>
          <p:nvPr/>
        </p:nvSpPr>
        <p:spPr>
          <a:xfrm>
            <a:off x="985652" y="6581001"/>
            <a:ext cx="4643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www.eas.slu.edu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eqc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eqc_mt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4341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F107-4E88-17EE-AC27-65EA6DFE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 tensor inversion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57675D-0CC7-2F72-98A8-1A4F1784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63" y="1821110"/>
            <a:ext cx="3670713" cy="959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14F498-67B1-C380-6F88-A8871A51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528" y="3851574"/>
            <a:ext cx="2149869" cy="452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195E3-EC54-2DE7-999A-421338442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799" y="1505774"/>
            <a:ext cx="6241053" cy="2548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A71B3-D4C3-4079-A75D-ED859D32528E}"/>
              </a:ext>
            </a:extLst>
          </p:cNvPr>
          <p:cNvCxnSpPr>
            <a:cxnSpLocks/>
          </p:cNvCxnSpPr>
          <p:nvPr/>
        </p:nvCxnSpPr>
        <p:spPr>
          <a:xfrm flipV="1">
            <a:off x="1187773" y="4650839"/>
            <a:ext cx="158198" cy="428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0FF260-503B-CA81-9611-510A6FAB5FDC}"/>
              </a:ext>
            </a:extLst>
          </p:cNvPr>
          <p:cNvSpPr txBox="1"/>
          <p:nvPr/>
        </p:nvSpPr>
        <p:spPr>
          <a:xfrm>
            <a:off x="274674" y="5375627"/>
            <a:ext cx="162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seismogram(s)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3BB83D-E32E-69F7-2B58-8500FDA66577}"/>
              </a:ext>
            </a:extLst>
          </p:cNvPr>
          <p:cNvCxnSpPr>
            <a:cxnSpLocks/>
          </p:cNvCxnSpPr>
          <p:nvPr/>
        </p:nvCxnSpPr>
        <p:spPr>
          <a:xfrm flipV="1">
            <a:off x="2567678" y="4642003"/>
            <a:ext cx="0" cy="423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894130-D667-CCC1-0F53-BB88F40E650E}"/>
              </a:ext>
            </a:extLst>
          </p:cNvPr>
          <p:cNvSpPr txBox="1"/>
          <p:nvPr/>
        </p:nvSpPr>
        <p:spPr>
          <a:xfrm>
            <a:off x="2034140" y="5356501"/>
            <a:ext cx="23563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matrix (synthetic seismograms)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4941C6-C9FF-D9CD-E9B5-1A4950BB3FEA}"/>
              </a:ext>
            </a:extLst>
          </p:cNvPr>
          <p:cNvCxnSpPr>
            <a:cxnSpLocks/>
          </p:cNvCxnSpPr>
          <p:nvPr/>
        </p:nvCxnSpPr>
        <p:spPr>
          <a:xfrm flipH="1" flipV="1">
            <a:off x="3393397" y="4588526"/>
            <a:ext cx="270652" cy="392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7AC7C6-F88E-A27C-60AE-D7162F37E770}"/>
              </a:ext>
            </a:extLst>
          </p:cNvPr>
          <p:cNvSpPr txBox="1"/>
          <p:nvPr/>
        </p:nvSpPr>
        <p:spPr>
          <a:xfrm>
            <a:off x="3910336" y="5334938"/>
            <a:ext cx="162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 tensor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1C5A2-8DBC-B6B2-31C1-8E8D4CD94028}"/>
              </a:ext>
            </a:extLst>
          </p:cNvPr>
          <p:cNvSpPr txBox="1"/>
          <p:nvPr/>
        </p:nvSpPr>
        <p:spPr>
          <a:xfrm rot="16200000">
            <a:off x="5490058" y="5021719"/>
            <a:ext cx="17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Synthetics for M</a:t>
            </a:r>
            <a:r>
              <a:rPr lang="en-US" sz="1400" baseline="-25000" dirty="0"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06764-92AA-442F-E2DD-DEB4516C7687}"/>
              </a:ext>
            </a:extLst>
          </p:cNvPr>
          <p:cNvSpPr txBox="1"/>
          <p:nvPr/>
        </p:nvSpPr>
        <p:spPr>
          <a:xfrm rot="16200000">
            <a:off x="6324313" y="5021718"/>
            <a:ext cx="17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Synthetics for M</a:t>
            </a:r>
            <a:r>
              <a:rPr lang="en-US" sz="1400" baseline="-25000" dirty="0">
                <a:latin typeface="Roboto" panose="02000000000000000000" pitchFamily="2" charset="0"/>
                <a:ea typeface="Roboto" panose="02000000000000000000" pitchFamily="2" charset="0"/>
              </a:rPr>
              <a:t>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6932B-94BD-ABAE-2A73-75105370C5B5}"/>
              </a:ext>
            </a:extLst>
          </p:cNvPr>
          <p:cNvSpPr txBox="1"/>
          <p:nvPr/>
        </p:nvSpPr>
        <p:spPr>
          <a:xfrm rot="16200000">
            <a:off x="7204593" y="4999416"/>
            <a:ext cx="17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Synthetics for M</a:t>
            </a:r>
            <a:r>
              <a:rPr lang="en-US" sz="1400" baseline="-25000" dirty="0"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2AFAB8-FB36-1CF2-A79B-9302FE565BA4}"/>
              </a:ext>
            </a:extLst>
          </p:cNvPr>
          <p:cNvSpPr txBox="1"/>
          <p:nvPr/>
        </p:nvSpPr>
        <p:spPr>
          <a:xfrm rot="16200000">
            <a:off x="8765241" y="4999416"/>
            <a:ext cx="17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Synthetics for M</a:t>
            </a:r>
            <a:r>
              <a:rPr lang="en-US" sz="1400" baseline="-25000" dirty="0">
                <a:latin typeface="Roboto" panose="02000000000000000000" pitchFamily="2" charset="0"/>
                <a:ea typeface="Roboto" panose="02000000000000000000" pitchFamily="2" charset="0"/>
              </a:rPr>
              <a:t>23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3404DD-734B-8550-2180-A0AE8A3DE08C}"/>
              </a:ext>
            </a:extLst>
          </p:cNvPr>
          <p:cNvCxnSpPr/>
          <p:nvPr/>
        </p:nvCxnSpPr>
        <p:spPr>
          <a:xfrm flipV="1">
            <a:off x="6378438" y="4159508"/>
            <a:ext cx="0" cy="338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8913FF-96B3-9994-3BF2-D729BFF002BD}"/>
              </a:ext>
            </a:extLst>
          </p:cNvPr>
          <p:cNvCxnSpPr/>
          <p:nvPr/>
        </p:nvCxnSpPr>
        <p:spPr>
          <a:xfrm flipV="1">
            <a:off x="7212694" y="4132769"/>
            <a:ext cx="0" cy="338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ED55CE-E076-5E2E-084A-4A7F61522EB1}"/>
              </a:ext>
            </a:extLst>
          </p:cNvPr>
          <p:cNvCxnSpPr/>
          <p:nvPr/>
        </p:nvCxnSpPr>
        <p:spPr>
          <a:xfrm flipV="1">
            <a:off x="8092973" y="4095537"/>
            <a:ext cx="0" cy="338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1D1A6F-10E1-3672-4535-AD045813169D}"/>
              </a:ext>
            </a:extLst>
          </p:cNvPr>
          <p:cNvCxnSpPr/>
          <p:nvPr/>
        </p:nvCxnSpPr>
        <p:spPr>
          <a:xfrm flipV="1">
            <a:off x="9664771" y="4078513"/>
            <a:ext cx="0" cy="338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EA2B59-F887-4DF0-8F43-D35D51D7BD90}"/>
              </a:ext>
            </a:extLst>
          </p:cNvPr>
          <p:cNvSpPr txBox="1"/>
          <p:nvPr/>
        </p:nvSpPr>
        <p:spPr>
          <a:xfrm rot="16200000">
            <a:off x="4128495" y="5151778"/>
            <a:ext cx="17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     Observed data</a:t>
            </a:r>
            <a:endParaRPr lang="en-US" sz="1400" baseline="-25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D38960-9F5B-735D-F273-EA20D1D3C09A}"/>
              </a:ext>
            </a:extLst>
          </p:cNvPr>
          <p:cNvCxnSpPr/>
          <p:nvPr/>
        </p:nvCxnSpPr>
        <p:spPr>
          <a:xfrm flipV="1">
            <a:off x="5016875" y="4289567"/>
            <a:ext cx="0" cy="338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4950DD9-C7A5-6D87-7966-3F5FB158B55E}"/>
              </a:ext>
            </a:extLst>
          </p:cNvPr>
          <p:cNvSpPr txBox="1"/>
          <p:nvPr/>
        </p:nvSpPr>
        <p:spPr>
          <a:xfrm rot="16200000">
            <a:off x="9773433" y="4939000"/>
            <a:ext cx="177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Moment tensor</a:t>
            </a:r>
            <a:endParaRPr lang="en-US" sz="1400" baseline="-25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ED9DD9F-2F19-DED9-5DF9-AA917B314686}"/>
              </a:ext>
            </a:extLst>
          </p:cNvPr>
          <p:cNvCxnSpPr/>
          <p:nvPr/>
        </p:nvCxnSpPr>
        <p:spPr>
          <a:xfrm flipV="1">
            <a:off x="10661814" y="4180073"/>
            <a:ext cx="0" cy="3387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40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8" grpId="0"/>
      <p:bldP spid="19" grpId="0"/>
      <p:bldP spid="20" grpId="0"/>
      <p:bldP spid="21" grpId="0"/>
      <p:bldP spid="22" grpId="0"/>
      <p:bldP spid="28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3B9D-40DC-FE5F-E69F-2210B455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 earthquake?</a:t>
            </a:r>
          </a:p>
        </p:txBody>
      </p:sp>
      <p:pic>
        <p:nvPicPr>
          <p:cNvPr id="10" name="Picture 9" descr="figure_01_28.jpg">
            <a:extLst>
              <a:ext uri="{FF2B5EF4-FFF2-40B4-BE49-F238E27FC236}">
                <a16:creationId xmlns:a16="http://schemas.microsoft.com/office/drawing/2014/main" id="{76FDCEF2-389E-407E-D5B0-2EBDBEFE22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6362" y="1558114"/>
            <a:ext cx="3617333" cy="4427832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595AFD93-E66B-6324-EF87-453815829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894" y="2439374"/>
            <a:ext cx="4953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i="1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Tectonic earthquakes involve frictional sliding along a planar surface. </a:t>
            </a:r>
            <a:r>
              <a:rPr lang="en-US" sz="1400" i="1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Earthquakes occur when stress </a:t>
            </a:r>
            <a:r>
              <a:rPr lang="en-US" sz="1400" i="1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fault plane </a:t>
            </a:r>
            <a:r>
              <a:rPr lang="en-US" sz="1400" i="1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exceeds</a:t>
            </a:r>
            <a:r>
              <a:rPr lang="en-US" sz="1400" i="1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en-US" sz="1400" i="1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frictional</a:t>
            </a:r>
            <a:r>
              <a:rPr lang="en-US" sz="1400" i="1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i="1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strength</a:t>
            </a:r>
            <a:r>
              <a:rPr lang="en-US" sz="1400" i="1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fault plane contact.</a:t>
            </a:r>
            <a:endParaRPr lang="en-US" sz="1400" i="1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1056E-9789-00CF-B60E-39874708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052" y="3699946"/>
            <a:ext cx="4798842" cy="2166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83B1E-158C-861C-E05D-8773C0C16705}"/>
              </a:ext>
            </a:extLst>
          </p:cNvPr>
          <p:cNvSpPr txBox="1"/>
          <p:nvPr/>
        </p:nvSpPr>
        <p:spPr>
          <a:xfrm>
            <a:off x="1584807" y="985331"/>
            <a:ext cx="716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Tectonic earthquakes</a:t>
            </a:r>
          </a:p>
        </p:txBody>
      </p:sp>
    </p:spTree>
    <p:extLst>
      <p:ext uri="{BB962C8B-B14F-4D97-AF65-F5344CB8AC3E}">
        <p14:creationId xmlns:p14="http://schemas.microsoft.com/office/powerpoint/2010/main" val="1402426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044F-C845-7986-7286-9D0E8DB6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San Andreas fault</a:t>
            </a:r>
          </a:p>
        </p:txBody>
      </p:sp>
      <p:pic>
        <p:nvPicPr>
          <p:cNvPr id="10" name="Picture 8" descr="San Andreas Fault at Wallace Creek | The Best 5 Years">
            <a:extLst>
              <a:ext uri="{FF2B5EF4-FFF2-40B4-BE49-F238E27FC236}">
                <a16:creationId xmlns:a16="http://schemas.microsoft.com/office/drawing/2014/main" id="{B3AB6627-9571-6623-CCA7-5189CC0A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047" y="681037"/>
            <a:ext cx="8763918" cy="587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765DA3E-F268-3B0F-9BE1-6DA809783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974" y="1265659"/>
            <a:ext cx="177052" cy="35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77CB1-0122-BFC3-D9A8-65734BA075E2}"/>
              </a:ext>
            </a:extLst>
          </p:cNvPr>
          <p:cNvSpPr txBox="1"/>
          <p:nvPr/>
        </p:nvSpPr>
        <p:spPr>
          <a:xfrm>
            <a:off x="8283176" y="3425382"/>
            <a:ext cx="1704734" cy="523220"/>
          </a:xfrm>
          <a:prstGeom prst="rect">
            <a:avLst/>
          </a:prstGeom>
          <a:noFill/>
          <a:scene3d>
            <a:camera prst="orthographicFront">
              <a:rot lat="0" lon="0" rev="312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FFFFCC"/>
                </a:solidFill>
                <a:latin typeface="Century Gothic"/>
                <a:cs typeface="Century Gothic"/>
              </a:rPr>
              <a:t>San Andreas Fault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8739F-4490-B901-6BF1-D94779285672}"/>
              </a:ext>
            </a:extLst>
          </p:cNvPr>
          <p:cNvSpPr txBox="1"/>
          <p:nvPr/>
        </p:nvSpPr>
        <p:spPr>
          <a:xfrm>
            <a:off x="8082247" y="4644243"/>
            <a:ext cx="1167398" cy="523220"/>
          </a:xfrm>
          <a:prstGeom prst="rect">
            <a:avLst/>
          </a:prstGeom>
          <a:noFill/>
          <a:ln w="3175">
            <a:noFill/>
          </a:ln>
          <a:scene3d>
            <a:camera prst="orthographicFront">
              <a:rot lat="0" lon="0" rev="3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4839"/>
                </a:solidFill>
              </a:rPr>
              <a:t>Wallace Creek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E0684C87-9D85-5B59-ADEF-BC6F7CB535C7}"/>
              </a:ext>
            </a:extLst>
          </p:cNvPr>
          <p:cNvSpPr/>
          <p:nvPr/>
        </p:nvSpPr>
        <p:spPr>
          <a:xfrm>
            <a:off x="6101049" y="2669452"/>
            <a:ext cx="2419510" cy="666192"/>
          </a:xfrm>
          <a:prstGeom prst="leftArrow">
            <a:avLst/>
          </a:prstGeom>
          <a:solidFill>
            <a:schemeClr val="bg1">
              <a:alpha val="46000"/>
            </a:schemeClr>
          </a:solidFill>
          <a:ln>
            <a:solidFill>
              <a:srgbClr val="C00000"/>
            </a:solidFill>
          </a:ln>
          <a:effectLst/>
          <a:scene3d>
            <a:camera prst="orthographicFront">
              <a:rot lat="20799896" lon="17864398" rev="15159766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C203FE27-FC36-6E17-1855-6EBA98FF4596}"/>
              </a:ext>
            </a:extLst>
          </p:cNvPr>
          <p:cNvSpPr/>
          <p:nvPr/>
        </p:nvSpPr>
        <p:spPr>
          <a:xfrm>
            <a:off x="8283178" y="4846287"/>
            <a:ext cx="2419510" cy="666192"/>
          </a:xfrm>
          <a:prstGeom prst="leftArrow">
            <a:avLst/>
          </a:prstGeom>
          <a:solidFill>
            <a:schemeClr val="bg1">
              <a:alpha val="46000"/>
            </a:schemeClr>
          </a:solidFill>
          <a:ln>
            <a:solidFill>
              <a:srgbClr val="C00000"/>
            </a:solidFill>
          </a:ln>
          <a:effectLst/>
          <a:scene3d>
            <a:camera prst="orthographicFront">
              <a:rot lat="20818885" lon="18031085" rev="4992092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56E98C-D18E-D270-D870-FAD4CC4A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11" y="805765"/>
            <a:ext cx="2460871" cy="339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08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68F3-0167-87BE-4D00-9BFE9454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 single force work?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6657AE1-E061-14CC-D4C3-0F3A3308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65" y="1129573"/>
            <a:ext cx="2215150" cy="3865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15F069-80E2-B679-2BDF-2D19065C6170}"/>
              </a:ext>
            </a:extLst>
          </p:cNvPr>
          <p:cNvSpPr txBox="1"/>
          <p:nvPr/>
        </p:nvSpPr>
        <p:spPr>
          <a:xfrm>
            <a:off x="4650457" y="1126156"/>
            <a:ext cx="5229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“single force” model for earthquake faulting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6C042-B216-3070-AB20-710F4176577B}"/>
              </a:ext>
            </a:extLst>
          </p:cNvPr>
          <p:cNvSpPr txBox="1"/>
          <p:nvPr/>
        </p:nvSpPr>
        <p:spPr>
          <a:xfrm>
            <a:off x="4650459" y="1433933"/>
            <a:ext cx="529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What happens to Earth if a single force is applied to it?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Can Earth produce a single internal force?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0D09D-F7B1-869B-A847-7E73FEC13CB3}"/>
              </a:ext>
            </a:extLst>
          </p:cNvPr>
          <p:cNvSpPr txBox="1"/>
          <p:nvPr/>
        </p:nvSpPr>
        <p:spPr>
          <a:xfrm>
            <a:off x="1851795" y="3996859"/>
            <a:ext cx="1120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Pacific Plate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28983A1-D4DD-8429-0C0F-8AD59C0B0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2" r="28853"/>
          <a:stretch/>
        </p:blipFill>
        <p:spPr bwMode="auto">
          <a:xfrm>
            <a:off x="4747261" y="1985407"/>
            <a:ext cx="3221453" cy="386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15C98A-3BBB-8D50-0389-B818175C473C}"/>
              </a:ext>
            </a:extLst>
          </p:cNvPr>
          <p:cNvSpPr txBox="1"/>
          <p:nvPr/>
        </p:nvSpPr>
        <p:spPr>
          <a:xfrm>
            <a:off x="8092922" y="5389178"/>
            <a:ext cx="256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Roboto" panose="02000000000000000000" pitchFamily="2" charset="0"/>
                <a:ea typeface="Roboto" panose="02000000000000000000" pitchFamily="2" charset="0"/>
              </a:rPr>
              <a:t>if the boy pushes his mother in the back, will they go faster?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BF810-F7D3-95AE-EE22-AB02FBC9BBFE}"/>
              </a:ext>
            </a:extLst>
          </p:cNvPr>
          <p:cNvSpPr txBox="1"/>
          <p:nvPr/>
        </p:nvSpPr>
        <p:spPr>
          <a:xfrm>
            <a:off x="1597306" y="3286713"/>
            <a:ext cx="7396223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The sum of the internal forces must be zero</a:t>
            </a:r>
          </a:p>
        </p:txBody>
      </p:sp>
    </p:spTree>
    <p:extLst>
      <p:ext uri="{BB962C8B-B14F-4D97-AF65-F5344CB8AC3E}">
        <p14:creationId xmlns:p14="http://schemas.microsoft.com/office/powerpoint/2010/main" val="60130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68F3-0167-87BE-4D00-9BFE9454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 force couple?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660EFF6-DF74-0CCB-248B-93DD25D5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74" y="1146802"/>
            <a:ext cx="2079157" cy="3882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6982A-E960-D519-CE8A-4F387FB1174C}"/>
              </a:ext>
            </a:extLst>
          </p:cNvPr>
          <p:cNvSpPr txBox="1"/>
          <p:nvPr/>
        </p:nvSpPr>
        <p:spPr>
          <a:xfrm>
            <a:off x="4662740" y="1251433"/>
            <a:ext cx="519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2893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“force couple” model for earthquake faulting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B9F729-AAFA-40F6-AE01-7B8346454D1D}"/>
              </a:ext>
            </a:extLst>
          </p:cNvPr>
          <p:cNvSpPr txBox="1"/>
          <p:nvPr/>
        </p:nvSpPr>
        <p:spPr>
          <a:xfrm>
            <a:off x="4661166" y="1552400"/>
            <a:ext cx="5227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What happens to Earth if a force couple is applied to it?</a:t>
            </a: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Can Earth produce a force couple?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58EDFBC-CAE9-0F74-DC09-17148F040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2" r="28853"/>
          <a:stretch/>
        </p:blipFill>
        <p:spPr bwMode="auto">
          <a:xfrm>
            <a:off x="4847923" y="2060157"/>
            <a:ext cx="3104879" cy="372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39634-C85B-DF08-1A4C-E951294019A1}"/>
              </a:ext>
            </a:extLst>
          </p:cNvPr>
          <p:cNvSpPr txBox="1"/>
          <p:nvPr/>
        </p:nvSpPr>
        <p:spPr>
          <a:xfrm>
            <a:off x="7952802" y="5087634"/>
            <a:ext cx="273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can the boy push and pull on his mother so they would turn around?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56735D-6A61-FD50-4202-DB0AFB166241}"/>
              </a:ext>
            </a:extLst>
          </p:cNvPr>
          <p:cNvSpPr txBox="1"/>
          <p:nvPr/>
        </p:nvSpPr>
        <p:spPr>
          <a:xfrm>
            <a:off x="1886674" y="3352326"/>
            <a:ext cx="71707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The sum of  internal torques must be zero</a:t>
            </a:r>
          </a:p>
        </p:txBody>
      </p:sp>
    </p:spTree>
    <p:extLst>
      <p:ext uri="{BB962C8B-B14F-4D97-AF65-F5344CB8AC3E}">
        <p14:creationId xmlns:p14="http://schemas.microsoft.com/office/powerpoint/2010/main" val="50589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FE1C-14A8-6EFF-FA79-5A9445AD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couple sources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01FBFDC-F278-3ED3-2488-4F4CFAA8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70" y="964501"/>
            <a:ext cx="5181817" cy="5211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3F8A3-CB4C-22A2-CF60-EBAD8547FE6C}"/>
              </a:ext>
            </a:extLst>
          </p:cNvPr>
          <p:cNvSpPr txBox="1"/>
          <p:nvPr/>
        </p:nvSpPr>
        <p:spPr>
          <a:xfrm>
            <a:off x="6412375" y="1238491"/>
            <a:ext cx="428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Sum of internal forces is zero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FF75F-5140-AC64-8E5C-5957B34C42EC}"/>
              </a:ext>
            </a:extLst>
          </p:cNvPr>
          <p:cNvSpPr txBox="1"/>
          <p:nvPr/>
        </p:nvSpPr>
        <p:spPr>
          <a:xfrm>
            <a:off x="6412373" y="1795945"/>
            <a:ext cx="518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Sum of internal torques is zero (no net rotation)</a:t>
            </a:r>
          </a:p>
        </p:txBody>
      </p:sp>
    </p:spTree>
    <p:extLst>
      <p:ext uri="{BB962C8B-B14F-4D97-AF65-F5344CB8AC3E}">
        <p14:creationId xmlns:p14="http://schemas.microsoft.com/office/powerpoint/2010/main" val="13647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8857</TotalTime>
  <Words>1770</Words>
  <Application>Microsoft Macintosh PowerPoint</Application>
  <PresentationFormat>Widescreen</PresentationFormat>
  <Paragraphs>402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Arial</vt:lpstr>
      <vt:lpstr>Avenir Book</vt:lpstr>
      <vt:lpstr>Avenir Light</vt:lpstr>
      <vt:lpstr>Avenir Medium</vt:lpstr>
      <vt:lpstr>Calibri</vt:lpstr>
      <vt:lpstr>Calibri Light</vt:lpstr>
      <vt:lpstr>Cambria Math</vt:lpstr>
      <vt:lpstr>Century Gothic</vt:lpstr>
      <vt:lpstr>Helvetica Light</vt:lpstr>
      <vt:lpstr>Roboto</vt:lpstr>
      <vt:lpstr>Roboto Thin</vt:lpstr>
      <vt:lpstr>Symbol</vt:lpstr>
      <vt:lpstr>Wingdings</vt:lpstr>
      <vt:lpstr>Wingdings 2</vt:lpstr>
      <vt:lpstr>Office Theme</vt:lpstr>
      <vt:lpstr>GEOL593: Seismology and Earth Structure, Spring 2023</vt:lpstr>
      <vt:lpstr>PowerPoint Presentation</vt:lpstr>
      <vt:lpstr>Plate tectonics</vt:lpstr>
      <vt:lpstr>Earthquake focal mechanisms</vt:lpstr>
      <vt:lpstr>What is an earthquake?</vt:lpstr>
      <vt:lpstr>The San Andreas fault</vt:lpstr>
      <vt:lpstr>Does a single force work?</vt:lpstr>
      <vt:lpstr>What about a force couple?</vt:lpstr>
      <vt:lpstr>Double couple sources</vt:lpstr>
      <vt:lpstr>Double couple sources</vt:lpstr>
      <vt:lpstr>P-wave first motions</vt:lpstr>
      <vt:lpstr>P-wave first motions</vt:lpstr>
      <vt:lpstr>P-wave first motions</vt:lpstr>
      <vt:lpstr>P-wave first motions</vt:lpstr>
      <vt:lpstr>Far field displacement due to a moment tensor</vt:lpstr>
      <vt:lpstr>Kinds of faults</vt:lpstr>
      <vt:lpstr>Geometry of a fault</vt:lpstr>
      <vt:lpstr>Stereonets</vt:lpstr>
      <vt:lpstr>Plotting fault orientations</vt:lpstr>
      <vt:lpstr>Beachball diagrams</vt:lpstr>
      <vt:lpstr>Regional stress</vt:lpstr>
      <vt:lpstr>Regional stress</vt:lpstr>
      <vt:lpstr>Relationship between the moment tensor and faults</vt:lpstr>
      <vt:lpstr>All the force couples in 3D</vt:lpstr>
      <vt:lpstr>The moment tensor</vt:lpstr>
      <vt:lpstr>The scalar moment</vt:lpstr>
      <vt:lpstr>Global CMT catalog (https://www.globalcmt.org/) </vt:lpstr>
      <vt:lpstr>Diagonalizing the moment tensor</vt:lpstr>
      <vt:lpstr>Diagonalizing the moment tensor</vt:lpstr>
      <vt:lpstr>Diagonalizing the moment tensor</vt:lpstr>
      <vt:lpstr>Diagonalizing the moment tensor</vt:lpstr>
      <vt:lpstr>Non-double couple sources</vt:lpstr>
      <vt:lpstr>Non-double couple sources</vt:lpstr>
      <vt:lpstr>Linear regression</vt:lpstr>
      <vt:lpstr>Least squares solution</vt:lpstr>
      <vt:lpstr>Solving for the least squares solution</vt:lpstr>
      <vt:lpstr>Python example- Fitting a parabola</vt:lpstr>
      <vt:lpstr>Python example- Fitting a parabola</vt:lpstr>
      <vt:lpstr>Linear vs non-linear models</vt:lpstr>
      <vt:lpstr>Moment tensor inversion</vt:lpstr>
      <vt:lpstr>Moment tensor inversion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GEOL593: Seismology and Earth Structure</dc:title>
  <dc:creator>Ross Ronan Maguire</dc:creator>
  <cp:lastModifiedBy>Ross Maguire</cp:lastModifiedBy>
  <cp:revision>4</cp:revision>
  <dcterms:created xsi:type="dcterms:W3CDTF">2022-12-24T17:40:42Z</dcterms:created>
  <dcterms:modified xsi:type="dcterms:W3CDTF">2023-02-02T02:49:50Z</dcterms:modified>
</cp:coreProperties>
</file>